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66" r:id="rId4"/>
    <p:sldId id="289" r:id="rId5"/>
    <p:sldId id="533" r:id="rId6"/>
    <p:sldId id="285" r:id="rId7"/>
    <p:sldId id="286" r:id="rId8"/>
    <p:sldId id="546" r:id="rId9"/>
    <p:sldId id="280" r:id="rId10"/>
    <p:sldId id="290" r:id="rId11"/>
    <p:sldId id="538" r:id="rId12"/>
    <p:sldId id="291" r:id="rId13"/>
    <p:sldId id="292" r:id="rId14"/>
    <p:sldId id="294" r:id="rId15"/>
    <p:sldId id="257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5F3F77-A075-4BDA-8DF4-8501A3BCF62D}" v="60" dt="2025-11-20T08:39:38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66D831E-4A2D-BB0C-8DE5-BE032286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621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B271FD-EEA2-11AD-F65B-F86083F4A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58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115C5E-2CB4-497B-823D-B9D0CDC4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8FCBE8-6D24-F3AC-D38D-D28DBE05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11EF31-544A-E9DB-FC22-C9372DCD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F326A4A5-F158-D209-53C8-38ACD8F934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4" t="12963"/>
          <a:stretch/>
        </p:blipFill>
        <p:spPr>
          <a:xfrm>
            <a:off x="0" y="0"/>
            <a:ext cx="2705100" cy="5673853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3242174-7830-DD5F-CC25-3469B1C76E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1009" b="67129"/>
          <a:stretch/>
        </p:blipFill>
        <p:spPr>
          <a:xfrm>
            <a:off x="8153401" y="4603750"/>
            <a:ext cx="4038600" cy="22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F82F3-76D9-1D2D-370B-A13757987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CBCB40C-ABAB-9A42-9AC7-52B403D4F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8820F0D-216D-C975-E928-1B39F5A0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14FC294-4110-8677-25FC-24C00A08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E3ADCD4-FCFE-1F4F-2877-34D1EE83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F791E9F-8274-0B25-AFD0-9F345506A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4197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2074"/>
          </a:xfrm>
        </p:spPr>
        <p:txBody>
          <a:bodyPr>
            <a:normAutofit fontScale="90000"/>
          </a:bodyPr>
          <a:lstStyle/>
          <a:p>
            <a:r>
              <a:rPr lang="fi-FI" dirty="0"/>
              <a:t>Otsikko</a:t>
            </a:r>
          </a:p>
        </p:txBody>
      </p:sp>
      <p:sp>
        <p:nvSpPr>
          <p:cNvPr id="8" name="Sisällön paikkamerkki 2"/>
          <p:cNvSpPr>
            <a:spLocks noGrp="1"/>
          </p:cNvSpPr>
          <p:nvPr>
            <p:ph idx="1"/>
          </p:nvPr>
        </p:nvSpPr>
        <p:spPr>
          <a:xfrm>
            <a:off x="623392" y="1340769"/>
            <a:ext cx="10972800" cy="4525963"/>
          </a:xfrm>
          <a:ln>
            <a:solidFill>
              <a:schemeClr val="bg2"/>
            </a:solidFill>
          </a:ln>
        </p:spPr>
        <p:txBody>
          <a:bodyPr/>
          <a:lstStyle>
            <a:lvl1pPr>
              <a:defRPr lang="fi-FI" dirty="0" err="1" smtClean="0"/>
            </a:lvl1pPr>
            <a:lvl3pPr>
              <a:defRPr>
                <a:solidFill>
                  <a:schemeClr val="bg2"/>
                </a:solidFill>
              </a:defRPr>
            </a:lvl3pPr>
          </a:lstStyle>
          <a:p>
            <a:r>
              <a:rPr lang="fi-FI" dirty="0" err="1"/>
              <a:t>Hfdjhsdfhjdfhfd</a:t>
            </a:r>
            <a:endParaRPr lang="fi-FI" dirty="0"/>
          </a:p>
          <a:p>
            <a:pPr lvl="1"/>
            <a:r>
              <a:rPr lang="fi-FI" dirty="0" err="1"/>
              <a:t>Bsshgdjshddjsh</a:t>
            </a:r>
            <a:endParaRPr lang="fi-FI" dirty="0"/>
          </a:p>
          <a:p>
            <a:pPr lvl="2"/>
            <a:r>
              <a:rPr lang="fi-FI" dirty="0" err="1"/>
              <a:t>Jhjshsjdhjshdjhs</a:t>
            </a:r>
            <a:endParaRPr lang="fi-FI" dirty="0"/>
          </a:p>
          <a:p>
            <a:pPr lvl="3"/>
            <a:r>
              <a:rPr lang="fi-FI" dirty="0" err="1"/>
              <a:t>dkjkjfkdjfkj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330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luonto, lampi, vesi, kenttä&#10;&#10;Kuvaus luotu automaattisesti">
            <a:extLst>
              <a:ext uri="{FF2B5EF4-FFF2-40B4-BE49-F238E27FC236}">
                <a16:creationId xmlns:a16="http://schemas.microsoft.com/office/drawing/2014/main" id="{8DD4F8E8-A788-5ACA-0A01-1D0E001648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b="1600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66D831E-4A2D-BB0C-8DE5-BE032286E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684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5B271FD-EEA2-11AD-F65B-F86083F4AC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81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115C5E-2CB4-497B-823D-B9D0CDC4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38FCBE8-6D24-F3AC-D38D-D28DBE05C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11EF31-544A-E9DB-FC22-C9372DCDA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660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0ABEEA-CEE3-EA22-22EA-8C66CCA9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F95C88-B02E-E87E-52D5-52D60C98C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55241C-D6F9-FF83-3AC5-421A1E1A4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619D049-E79E-57A4-FCBD-EA0C1518F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86C4F7B-8898-4792-7809-1F82128E4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80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FEA9E0-F399-FEBE-82AD-2B41343B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D4D298-28B5-30E5-9E96-35D931A07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73A1D5-E473-6B9A-ABA5-8358CE88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5CE9C2-7184-64C0-2C4F-5F784A70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33484E-AD36-AB2D-2839-33648B9A5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652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BB1D8C-974E-EA89-4179-732B0B680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AABB5E7-2C90-CE9A-CD22-F16A34317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4899FF0-8CBD-CDA0-D5DA-E98FFFE12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4DCEF28-CC0F-EBC7-D2C7-5F6085D03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A452961-D5F8-70E3-10CE-F2FA0386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3F3185A-2B7D-EA03-6E88-2688BE475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090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679447-24C6-1DEA-222A-D2C7A2445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5B24E32-4FAE-3334-BC6F-22FE176FC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D7E8BE8-53F8-F42E-F685-BF88A777A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C2537C5A-4591-7B41-D7F2-295D66B8F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839ED47-3BFC-28AA-5CD3-972318B30E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BD85978-D62B-F96B-1AA7-48C5F81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ADA8800-37F9-AAB1-A3F6-FC32D138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CD4D38A-EBC4-AE84-51D6-0324D3D9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6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F7EE0B-9128-EC47-CC3A-114A6AAEB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360A02B-2C08-3B57-06CF-FDD25224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F2F0C3B-6DA9-CDFF-45A3-0B3C63D73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56AE1E3-95F4-B122-4764-3AC5D5A5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289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74F2D81-29E2-310B-3CB4-9A6D02613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885A779-C62A-D85F-B5D1-D6EC76AB7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DED2E30-A921-A524-12E6-424A4B56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837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6307FC-165E-BDA4-2A17-98A01890C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64CFD0-3BFD-8025-9381-85940A011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867747-E807-4C32-445A-F476DC281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762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22A94FB-01E1-5E71-59F2-6D9614ED4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5DDCB5-1E64-8D5B-03FF-9536021E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058542-473D-C66A-1347-97AA8DCA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38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C0B55D0-32B5-8777-41D8-AE2168721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65228C-5093-C611-D3B5-964F173E4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BDEDDB-7F09-4064-1406-1E433E5A81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250E-6099-46A3-92F5-373C86CCD335}" type="datetimeFigureOut">
              <a:rPr lang="fi-FI" smtClean="0"/>
              <a:t>21.11.2025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CB0253-11D6-AB6C-4F69-E3893290C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6F248E-10B3-C7F8-CE0F-FAC44C77A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B20B-3140-4E88-9693-4503E1F3580C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3C8459B7-A3C7-4CCC-72D2-70D668FD61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9" r="39540"/>
          <a:stretch/>
        </p:blipFill>
        <p:spPr>
          <a:xfrm>
            <a:off x="9639353" y="0"/>
            <a:ext cx="2552648" cy="242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ari.rannanpaa@nordeval.eu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DE61F3-7628-7BC7-9C89-C0467B3F2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901" y="1446213"/>
            <a:ext cx="11389489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kestävyystoimien vaikuttavuus – suunnittelusta viestintään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0B616E7-82E5-0154-DCD4-D29902F9F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b="1" dirty="0"/>
              <a:t>Sari Rannanpää</a:t>
            </a:r>
          </a:p>
          <a:p>
            <a:r>
              <a:rPr lang="en-US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20.11.2025</a:t>
            </a:r>
            <a:endParaRPr lang="fi-FI" dirty="0"/>
          </a:p>
        </p:txBody>
      </p:sp>
      <p:pic>
        <p:nvPicPr>
          <p:cNvPr id="5" name="Kuva 4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5FE835BF-F55E-DB28-D2A3-26BD38C91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" y="5375492"/>
            <a:ext cx="5000609" cy="148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96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86B69-F9DE-F44C-7766-A4BB6B51E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SEURANTA JA ARVIOINTI</a:t>
            </a:r>
            <a:endParaRPr lang="en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8180B-E1A4-4DC9-ACE3-9C08C96AF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Seuranta</a:t>
            </a:r>
            <a:r>
              <a:rPr lang="en-US" dirty="0"/>
              <a:t> on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hanketyötä</a:t>
            </a:r>
            <a:endParaRPr lang="en-US" dirty="0"/>
          </a:p>
          <a:p>
            <a:r>
              <a:rPr lang="en-US" dirty="0" err="1"/>
              <a:t>Mittarit</a:t>
            </a:r>
            <a:r>
              <a:rPr lang="en-US" dirty="0"/>
              <a:t>: </a:t>
            </a:r>
            <a:r>
              <a:rPr lang="en-US" dirty="0" err="1"/>
              <a:t>taloudelliset</a:t>
            </a:r>
            <a:r>
              <a:rPr lang="en-US" dirty="0"/>
              <a:t>, </a:t>
            </a:r>
            <a:r>
              <a:rPr lang="en-US" dirty="0" err="1"/>
              <a:t>sosiaaliset</a:t>
            </a:r>
            <a:r>
              <a:rPr lang="en-US" dirty="0"/>
              <a:t>, </a:t>
            </a:r>
            <a:r>
              <a:rPr lang="en-US" dirty="0" err="1"/>
              <a:t>ympäristölliset</a:t>
            </a:r>
            <a:endParaRPr lang="en-US" dirty="0"/>
          </a:p>
          <a:p>
            <a:r>
              <a:rPr lang="en-US" dirty="0" err="1"/>
              <a:t>Kvantitatiiviset</a:t>
            </a:r>
            <a:r>
              <a:rPr lang="en-US" dirty="0"/>
              <a:t> ja </a:t>
            </a:r>
            <a:r>
              <a:rPr lang="en-US" dirty="0" err="1"/>
              <a:t>kvalitatiiviset</a:t>
            </a:r>
            <a:endParaRPr lang="en-US" dirty="0"/>
          </a:p>
          <a:p>
            <a:pPr lvl="1"/>
            <a:r>
              <a:rPr lang="en-US" dirty="0" err="1"/>
              <a:t>Mitattavia</a:t>
            </a:r>
            <a:r>
              <a:rPr lang="en-US" dirty="0"/>
              <a:t>: </a:t>
            </a:r>
            <a:r>
              <a:rPr lang="en-US" dirty="0" err="1"/>
              <a:t>osallistujat</a:t>
            </a:r>
            <a:r>
              <a:rPr lang="en-US" dirty="0"/>
              <a:t>, </a:t>
            </a:r>
            <a:r>
              <a:rPr lang="en-US" dirty="0" err="1"/>
              <a:t>tapahtumat</a:t>
            </a:r>
            <a:r>
              <a:rPr lang="en-US" dirty="0"/>
              <a:t>, </a:t>
            </a:r>
            <a:r>
              <a:rPr lang="en-US" dirty="0" err="1"/>
              <a:t>investoinnit</a:t>
            </a:r>
            <a:r>
              <a:rPr lang="en-US" dirty="0"/>
              <a:t>, </a:t>
            </a:r>
            <a:r>
              <a:rPr lang="en-US" dirty="0" err="1"/>
              <a:t>työpaikat</a:t>
            </a:r>
            <a:r>
              <a:rPr lang="en-US" dirty="0"/>
              <a:t>, </a:t>
            </a:r>
            <a:r>
              <a:rPr lang="en-US" dirty="0" err="1"/>
              <a:t>liikevaihto</a:t>
            </a:r>
            <a:endParaRPr lang="en-US" dirty="0"/>
          </a:p>
          <a:p>
            <a:pPr lvl="2"/>
            <a:r>
              <a:rPr lang="en-US" dirty="0" err="1"/>
              <a:t>Seurantatiedot</a:t>
            </a:r>
            <a:r>
              <a:rPr lang="en-US" dirty="0"/>
              <a:t>, </a:t>
            </a:r>
            <a:r>
              <a:rPr lang="en-US" dirty="0" err="1"/>
              <a:t>kirjanpito</a:t>
            </a:r>
            <a:r>
              <a:rPr lang="en-US" dirty="0"/>
              <a:t>, </a:t>
            </a:r>
            <a:r>
              <a:rPr lang="en-US" dirty="0" err="1"/>
              <a:t>tilastot</a:t>
            </a:r>
            <a:endParaRPr lang="en-US" dirty="0"/>
          </a:p>
          <a:p>
            <a:pPr lvl="1"/>
            <a:r>
              <a:rPr lang="en-US" dirty="0" err="1"/>
              <a:t>Laadulliset</a:t>
            </a:r>
            <a:r>
              <a:rPr lang="en-US" dirty="0"/>
              <a:t>: </a:t>
            </a:r>
            <a:r>
              <a:rPr lang="en-US" dirty="0" err="1"/>
              <a:t>sidosryhmien</a:t>
            </a:r>
            <a:r>
              <a:rPr lang="en-US" dirty="0"/>
              <a:t> </a:t>
            </a:r>
            <a:r>
              <a:rPr lang="en-US" dirty="0" err="1"/>
              <a:t>tyytyväisyys</a:t>
            </a:r>
            <a:r>
              <a:rPr lang="en-US" dirty="0"/>
              <a:t>, </a:t>
            </a:r>
            <a:r>
              <a:rPr lang="en-US" dirty="0" err="1"/>
              <a:t>kokemukset</a:t>
            </a:r>
            <a:r>
              <a:rPr lang="en-US" dirty="0"/>
              <a:t> ja </a:t>
            </a:r>
            <a:r>
              <a:rPr lang="en-US" dirty="0" err="1"/>
              <a:t>muutokset</a:t>
            </a:r>
            <a:r>
              <a:rPr lang="en-US" dirty="0"/>
              <a:t> </a:t>
            </a:r>
            <a:r>
              <a:rPr lang="en-US" dirty="0" err="1"/>
              <a:t>käyttäytymisessä</a:t>
            </a:r>
            <a:endParaRPr lang="en-US" dirty="0"/>
          </a:p>
          <a:p>
            <a:pPr lvl="2"/>
            <a:r>
              <a:rPr lang="en-US" dirty="0" err="1"/>
              <a:t>Kyselyt</a:t>
            </a:r>
            <a:r>
              <a:rPr lang="en-US" dirty="0"/>
              <a:t>, </a:t>
            </a:r>
            <a:r>
              <a:rPr lang="en-US" dirty="0" err="1"/>
              <a:t>keskustelut</a:t>
            </a:r>
            <a:r>
              <a:rPr lang="en-US" dirty="0"/>
              <a:t>, </a:t>
            </a:r>
            <a:r>
              <a:rPr lang="en-US" dirty="0" err="1"/>
              <a:t>palaute</a:t>
            </a:r>
            <a:endParaRPr lang="en-US" dirty="0"/>
          </a:p>
          <a:p>
            <a:r>
              <a:rPr lang="en-US" dirty="0" err="1"/>
              <a:t>Kaikkia</a:t>
            </a:r>
            <a:r>
              <a:rPr lang="en-US" dirty="0"/>
              <a:t> </a:t>
            </a:r>
            <a:r>
              <a:rPr lang="en-US" dirty="0" err="1"/>
              <a:t>muutoksia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helppo</a:t>
            </a:r>
            <a:r>
              <a:rPr lang="en-US" dirty="0"/>
              <a:t> </a:t>
            </a:r>
            <a:r>
              <a:rPr lang="en-US" dirty="0" err="1"/>
              <a:t>mitata</a:t>
            </a:r>
            <a:endParaRPr lang="en-US" dirty="0"/>
          </a:p>
          <a:p>
            <a:pPr lvl="1"/>
            <a:r>
              <a:rPr lang="en-US" dirty="0" err="1"/>
              <a:t>Muutos</a:t>
            </a:r>
            <a:r>
              <a:rPr lang="en-US" dirty="0"/>
              <a:t> </a:t>
            </a:r>
            <a:r>
              <a:rPr lang="en-US" dirty="0" err="1"/>
              <a:t>näkyy</a:t>
            </a:r>
            <a:r>
              <a:rPr lang="en-US" dirty="0"/>
              <a:t> </a:t>
            </a:r>
            <a:r>
              <a:rPr lang="en-US" dirty="0" err="1"/>
              <a:t>vasta</a:t>
            </a:r>
            <a:r>
              <a:rPr lang="en-US" dirty="0"/>
              <a:t> </a:t>
            </a:r>
            <a:r>
              <a:rPr lang="en-US" dirty="0" err="1"/>
              <a:t>pitkän</a:t>
            </a:r>
            <a:r>
              <a:rPr lang="en-US" dirty="0"/>
              <a:t> </a:t>
            </a:r>
            <a:r>
              <a:rPr lang="en-US" dirty="0" err="1"/>
              <a:t>ajan</a:t>
            </a:r>
            <a:r>
              <a:rPr lang="en-US" dirty="0"/>
              <a:t> </a:t>
            </a:r>
            <a:r>
              <a:rPr lang="en-US" dirty="0" err="1"/>
              <a:t>kuluttua</a:t>
            </a:r>
            <a:endParaRPr lang="en-US" dirty="0"/>
          </a:p>
          <a:p>
            <a:pPr lvl="1"/>
            <a:r>
              <a:rPr lang="en-US" dirty="0" err="1"/>
              <a:t>Ulkoiset</a:t>
            </a:r>
            <a:r>
              <a:rPr lang="en-US" dirty="0"/>
              <a:t> </a:t>
            </a:r>
            <a:r>
              <a:rPr lang="en-US" dirty="0" err="1"/>
              <a:t>tekijät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</a:t>
            </a:r>
            <a:r>
              <a:rPr lang="en-US" dirty="0" err="1"/>
              <a:t>vahvistaa</a:t>
            </a:r>
            <a:r>
              <a:rPr lang="en-US" dirty="0"/>
              <a:t> tai </a:t>
            </a:r>
            <a:r>
              <a:rPr lang="en-US" dirty="0" err="1"/>
              <a:t>heikentää</a:t>
            </a:r>
            <a:r>
              <a:rPr lang="en-US" dirty="0"/>
              <a:t> </a:t>
            </a:r>
            <a:r>
              <a:rPr lang="en-US" dirty="0" err="1"/>
              <a:t>muutosta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06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D64E-B76D-5809-FF10-C331EB3E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VAIKUTTAVUUSVIESTINTÄ</a:t>
            </a:r>
            <a:endParaRPr lang="en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7F9A-05BE-02F2-53DE-26312C3B4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Keskeinen</a:t>
            </a:r>
            <a:r>
              <a:rPr lang="en-US" dirty="0"/>
              <a:t> </a:t>
            </a:r>
            <a:r>
              <a:rPr lang="en-US" dirty="0" err="1"/>
              <a:t>osa</a:t>
            </a:r>
            <a:r>
              <a:rPr lang="en-US" dirty="0"/>
              <a:t> </a:t>
            </a:r>
            <a:r>
              <a:rPr lang="en-US" dirty="0" err="1"/>
              <a:t>toimintaa</a:t>
            </a:r>
            <a:r>
              <a:rPr lang="en-US" dirty="0"/>
              <a:t>, </a:t>
            </a:r>
            <a:r>
              <a:rPr lang="en-US" dirty="0" err="1"/>
              <a:t>jonka</a:t>
            </a:r>
            <a:r>
              <a:rPr lang="en-US" dirty="0"/>
              <a:t> </a:t>
            </a:r>
            <a:r>
              <a:rPr lang="en-US" dirty="0" err="1"/>
              <a:t>avulla</a:t>
            </a:r>
            <a:r>
              <a:rPr lang="en-US" dirty="0"/>
              <a:t>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tulokset</a:t>
            </a:r>
            <a:r>
              <a:rPr lang="en-US" dirty="0"/>
              <a:t> ja </a:t>
            </a:r>
            <a:r>
              <a:rPr lang="en-US" dirty="0" err="1"/>
              <a:t>vaikutukset</a:t>
            </a:r>
            <a:r>
              <a:rPr lang="en-US" dirty="0"/>
              <a:t> </a:t>
            </a:r>
            <a:r>
              <a:rPr lang="en-US" dirty="0" err="1"/>
              <a:t>kohderyhmiin</a:t>
            </a:r>
            <a:r>
              <a:rPr lang="en-US" dirty="0"/>
              <a:t>, </a:t>
            </a:r>
            <a:r>
              <a:rPr lang="en-US" dirty="0" err="1"/>
              <a:t>yhteiskuntaan</a:t>
            </a:r>
            <a:r>
              <a:rPr lang="en-US" dirty="0"/>
              <a:t> ja </a:t>
            </a:r>
            <a:r>
              <a:rPr lang="en-US" dirty="0" err="1"/>
              <a:t>muihin</a:t>
            </a:r>
            <a:r>
              <a:rPr lang="en-US" dirty="0"/>
              <a:t> </a:t>
            </a:r>
            <a:r>
              <a:rPr lang="en-US" dirty="0" err="1"/>
              <a:t>toimijoihin</a:t>
            </a:r>
            <a:r>
              <a:rPr lang="en-US" dirty="0"/>
              <a:t> </a:t>
            </a:r>
            <a:r>
              <a:rPr lang="en-US" dirty="0" err="1"/>
              <a:t>kerrotaan</a:t>
            </a:r>
            <a:r>
              <a:rPr lang="en-US" dirty="0"/>
              <a:t> </a:t>
            </a:r>
            <a:r>
              <a:rPr lang="en-US" dirty="0" err="1"/>
              <a:t>sidosryhmille</a:t>
            </a:r>
            <a:r>
              <a:rPr lang="en-US" dirty="0"/>
              <a:t> ja </a:t>
            </a:r>
            <a:r>
              <a:rPr lang="en-US" dirty="0" err="1"/>
              <a:t>yleisölle</a:t>
            </a:r>
            <a:endParaRPr lang="en-US" dirty="0"/>
          </a:p>
          <a:p>
            <a:r>
              <a:rPr lang="en-US" dirty="0" err="1"/>
              <a:t>Yhdistää</a:t>
            </a:r>
            <a:r>
              <a:rPr lang="en-US" dirty="0"/>
              <a:t> </a:t>
            </a:r>
            <a:r>
              <a:rPr lang="en-US" dirty="0" err="1"/>
              <a:t>toiminnan</a:t>
            </a:r>
            <a:r>
              <a:rPr lang="en-US" dirty="0"/>
              <a:t> ja </a:t>
            </a:r>
            <a:r>
              <a:rPr lang="en-US" dirty="0" err="1"/>
              <a:t>tulokset</a:t>
            </a:r>
            <a:r>
              <a:rPr lang="en-US" dirty="0"/>
              <a:t> </a:t>
            </a:r>
            <a:r>
              <a:rPr lang="en-US" dirty="0" err="1"/>
              <a:t>laajempaan</a:t>
            </a:r>
            <a:r>
              <a:rPr lang="en-US" dirty="0"/>
              <a:t> </a:t>
            </a:r>
            <a:r>
              <a:rPr lang="en-US" dirty="0" err="1"/>
              <a:t>yhteiskunnalliseen</a:t>
            </a:r>
            <a:r>
              <a:rPr lang="en-US" dirty="0"/>
              <a:t> </a:t>
            </a:r>
            <a:r>
              <a:rPr lang="en-US" dirty="0" err="1"/>
              <a:t>keskusteluun</a:t>
            </a:r>
            <a:endParaRPr lang="en-US" dirty="0"/>
          </a:p>
          <a:p>
            <a:r>
              <a:rPr lang="en-US" dirty="0" err="1"/>
              <a:t>Pyrkii</a:t>
            </a:r>
            <a:r>
              <a:rPr lang="en-US" dirty="0"/>
              <a:t> </a:t>
            </a:r>
            <a:r>
              <a:rPr lang="en-US" dirty="0" err="1"/>
              <a:t>vakuuttamaan</a:t>
            </a:r>
            <a:r>
              <a:rPr lang="en-US" dirty="0"/>
              <a:t> </a:t>
            </a:r>
            <a:r>
              <a:rPr lang="en-US" dirty="0" err="1"/>
              <a:t>sidosryhmät</a:t>
            </a:r>
            <a:r>
              <a:rPr lang="en-US" dirty="0"/>
              <a:t>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merkityksestä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Hyödyt</a:t>
            </a:r>
            <a:endParaRPr lang="en-US" dirty="0"/>
          </a:p>
          <a:p>
            <a:pPr lvl="1"/>
            <a:r>
              <a:rPr lang="en-US" dirty="0" err="1"/>
              <a:t>Sidos</a:t>
            </a:r>
            <a:r>
              <a:rPr lang="en-US" dirty="0"/>
              <a:t>- ja </a:t>
            </a:r>
            <a:r>
              <a:rPr lang="en-US" dirty="0" err="1"/>
              <a:t>kohderyhmän</a:t>
            </a:r>
            <a:r>
              <a:rPr lang="en-US" dirty="0"/>
              <a:t> </a:t>
            </a:r>
            <a:r>
              <a:rPr lang="en-US" dirty="0" err="1"/>
              <a:t>sitoutuminen</a:t>
            </a:r>
            <a:endParaRPr lang="en-US" dirty="0"/>
          </a:p>
          <a:p>
            <a:pPr lvl="1"/>
            <a:r>
              <a:rPr lang="en-US" dirty="0" err="1"/>
              <a:t>Jatkorahoituksen</a:t>
            </a:r>
            <a:r>
              <a:rPr lang="en-US" dirty="0"/>
              <a:t> tai </a:t>
            </a:r>
            <a:r>
              <a:rPr lang="en-US" dirty="0" err="1"/>
              <a:t>yhteistyökumppaneiden</a:t>
            </a:r>
            <a:r>
              <a:rPr lang="en-US" dirty="0"/>
              <a:t> </a:t>
            </a:r>
            <a:r>
              <a:rPr lang="en-US" dirty="0" err="1"/>
              <a:t>varmistaminen</a:t>
            </a:r>
            <a:endParaRPr lang="en-US" dirty="0"/>
          </a:p>
          <a:p>
            <a:pPr lvl="1"/>
            <a:r>
              <a:rPr lang="en-US" dirty="0" err="1"/>
              <a:t>Vaikutusten</a:t>
            </a:r>
            <a:r>
              <a:rPr lang="en-US" dirty="0"/>
              <a:t> </a:t>
            </a:r>
            <a:r>
              <a:rPr lang="en-US" dirty="0" err="1"/>
              <a:t>laajentaminen</a:t>
            </a:r>
            <a:endParaRPr lang="en-US" dirty="0"/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7831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D64E-B76D-5809-FF10-C331EB3E2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VAIKUTTAVUUSVIESTINTÄ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7F9A-05BE-02F2-53DE-26312C3B4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800" i="1" dirty="0"/>
              <a:t>”Kyky viestiä palvelun tuloksista ja vaikutuksista selkeästi sekä innostavasti on erottamaton osa kilpailuetua. </a:t>
            </a:r>
            <a:r>
              <a:rPr lang="fi-FI" sz="2800" b="1" i="1" dirty="0"/>
              <a:t>Tietoa ja tunnetta palvelun merkityksellisyydestä</a:t>
            </a:r>
            <a:r>
              <a:rPr lang="fi-FI" sz="2800" i="1" dirty="0"/>
              <a:t> kaipaavat niin asiakkaat, sijoittajat, työntekijät kuin suuri yleisö.” </a:t>
            </a:r>
          </a:p>
          <a:p>
            <a:pPr marL="0" indent="0">
              <a:buNone/>
            </a:pPr>
            <a:endParaRPr lang="fi-FI" sz="2800" i="1" dirty="0"/>
          </a:p>
          <a:p>
            <a:pPr marL="0" indent="0" algn="r">
              <a:buNone/>
            </a:pPr>
            <a:r>
              <a:rPr lang="fi-FI" sz="1600" i="1" dirty="0"/>
              <a:t>Sitra (2018), Vaikuttavuuden askelmerkit</a:t>
            </a:r>
          </a:p>
          <a:p>
            <a:pPr marL="0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96527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5EF0-E65F-3977-84CC-8BF2B6746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VAIKUTTAVUUSVIESTINNÄN VAIHEET</a:t>
            </a:r>
            <a:endParaRPr lang="en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03307-7BA1-00A8-B68D-A9F731844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Suunnitteluvaihe</a:t>
            </a:r>
            <a:endParaRPr lang="en-US" dirty="0"/>
          </a:p>
          <a:p>
            <a:pPr lvl="1"/>
            <a:r>
              <a:rPr lang="en-US" dirty="0" err="1"/>
              <a:t>Viestintästrategia</a:t>
            </a:r>
            <a:r>
              <a:rPr lang="en-US" dirty="0"/>
              <a:t> </a:t>
            </a:r>
            <a:r>
              <a:rPr lang="en-US" dirty="0" err="1"/>
              <a:t>laaditaan</a:t>
            </a:r>
            <a:r>
              <a:rPr lang="en-US" dirty="0"/>
              <a:t> </a:t>
            </a:r>
            <a:r>
              <a:rPr lang="en-US" dirty="0" err="1"/>
              <a:t>osana</a:t>
            </a:r>
            <a:r>
              <a:rPr lang="en-US" dirty="0"/>
              <a:t> </a:t>
            </a:r>
            <a:r>
              <a:rPr lang="en-US" dirty="0" err="1"/>
              <a:t>hankesuunnitelmaa</a:t>
            </a:r>
            <a:endParaRPr lang="en-US" dirty="0"/>
          </a:p>
          <a:p>
            <a:pPr lvl="2"/>
            <a:r>
              <a:rPr lang="en-US" dirty="0" err="1"/>
              <a:t>Kohde</a:t>
            </a:r>
            <a:r>
              <a:rPr lang="en-US" dirty="0"/>
              <a:t>- ja </a:t>
            </a:r>
            <a:r>
              <a:rPr lang="en-US" dirty="0" err="1"/>
              <a:t>sidosryhmät</a:t>
            </a:r>
            <a:r>
              <a:rPr lang="en-US" dirty="0"/>
              <a:t> ja </a:t>
            </a:r>
            <a:r>
              <a:rPr lang="en-US" dirty="0" err="1"/>
              <a:t>viestinnän</a:t>
            </a:r>
            <a:r>
              <a:rPr lang="en-US" dirty="0"/>
              <a:t> </a:t>
            </a:r>
            <a:r>
              <a:rPr lang="en-US" dirty="0" err="1"/>
              <a:t>tavoitteiden</a:t>
            </a:r>
            <a:r>
              <a:rPr lang="en-US" dirty="0"/>
              <a:t> </a:t>
            </a:r>
            <a:r>
              <a:rPr lang="en-US" dirty="0" err="1"/>
              <a:t>määrittely</a:t>
            </a:r>
            <a:endParaRPr lang="en-US" dirty="0"/>
          </a:p>
          <a:p>
            <a:pPr lvl="2"/>
            <a:r>
              <a:rPr lang="en-US" dirty="0" err="1"/>
              <a:t>Viestinnän</a:t>
            </a:r>
            <a:r>
              <a:rPr lang="en-US" dirty="0"/>
              <a:t> </a:t>
            </a:r>
            <a:r>
              <a:rPr lang="en-US" dirty="0" err="1"/>
              <a:t>välineiden</a:t>
            </a:r>
            <a:r>
              <a:rPr lang="en-US" dirty="0"/>
              <a:t> ja </a:t>
            </a:r>
            <a:r>
              <a:rPr lang="en-US" dirty="0" err="1"/>
              <a:t>kanavien</a:t>
            </a:r>
            <a:r>
              <a:rPr lang="en-US" dirty="0"/>
              <a:t> </a:t>
            </a:r>
            <a:r>
              <a:rPr lang="en-US" dirty="0" err="1"/>
              <a:t>määrittely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kohde</a:t>
            </a:r>
            <a:r>
              <a:rPr lang="en-US" dirty="0"/>
              <a:t>- ja </a:t>
            </a:r>
            <a:r>
              <a:rPr lang="en-US" dirty="0" err="1"/>
              <a:t>sidosryhmille</a:t>
            </a:r>
            <a:endParaRPr lang="en-US" dirty="0"/>
          </a:p>
          <a:p>
            <a:r>
              <a:rPr lang="en-US" dirty="0" err="1"/>
              <a:t>Toteutusvaihe</a:t>
            </a:r>
            <a:endParaRPr lang="en-US" dirty="0"/>
          </a:p>
          <a:p>
            <a:pPr lvl="1"/>
            <a:r>
              <a:rPr lang="en-US" dirty="0" err="1"/>
              <a:t>Viestinnällä</a:t>
            </a:r>
            <a:r>
              <a:rPr lang="en-US" dirty="0"/>
              <a:t> </a:t>
            </a:r>
            <a:r>
              <a:rPr lang="en-US" dirty="0" err="1"/>
              <a:t>sitoutetaan</a:t>
            </a:r>
            <a:r>
              <a:rPr lang="en-US" dirty="0"/>
              <a:t> </a:t>
            </a:r>
            <a:r>
              <a:rPr lang="en-US" dirty="0" err="1"/>
              <a:t>sidosryhmät</a:t>
            </a:r>
            <a:r>
              <a:rPr lang="en-US" dirty="0"/>
              <a:t> ja </a:t>
            </a:r>
            <a:r>
              <a:rPr lang="en-US" dirty="0" err="1"/>
              <a:t>ylläpidetään</a:t>
            </a:r>
            <a:r>
              <a:rPr lang="en-US" dirty="0"/>
              <a:t> </a:t>
            </a:r>
            <a:r>
              <a:rPr lang="en-US" dirty="0" err="1"/>
              <a:t>kiinnostusta</a:t>
            </a:r>
            <a:r>
              <a:rPr lang="en-US" dirty="0"/>
              <a:t>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aikana</a:t>
            </a:r>
            <a:r>
              <a:rPr lang="en-US" dirty="0"/>
              <a:t> </a:t>
            </a:r>
            <a:r>
              <a:rPr lang="en-US" dirty="0" err="1"/>
              <a:t>tiedottamalla</a:t>
            </a:r>
            <a:r>
              <a:rPr lang="en-US" dirty="0"/>
              <a:t>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etenemisestä</a:t>
            </a:r>
            <a:r>
              <a:rPr lang="en-US" dirty="0"/>
              <a:t>, </a:t>
            </a:r>
            <a:r>
              <a:rPr lang="en-US" dirty="0" err="1"/>
              <a:t>saavutuksista</a:t>
            </a:r>
            <a:r>
              <a:rPr lang="en-US" dirty="0"/>
              <a:t> ja </a:t>
            </a:r>
            <a:r>
              <a:rPr lang="en-US" dirty="0" err="1"/>
              <a:t>haasteista</a:t>
            </a:r>
            <a:endParaRPr lang="en-US" dirty="0"/>
          </a:p>
          <a:p>
            <a:pPr lvl="1"/>
            <a:r>
              <a:rPr lang="en-US" dirty="0" err="1"/>
              <a:t>Reaaliaikainen</a:t>
            </a:r>
            <a:r>
              <a:rPr lang="en-US" dirty="0"/>
              <a:t> </a:t>
            </a:r>
            <a:r>
              <a:rPr lang="en-US" dirty="0" err="1"/>
              <a:t>viestintä</a:t>
            </a:r>
            <a:r>
              <a:rPr lang="en-US" dirty="0"/>
              <a:t> (some, </a:t>
            </a:r>
            <a:r>
              <a:rPr lang="en-US" dirty="0" err="1"/>
              <a:t>uutiskirjeet</a:t>
            </a:r>
            <a:r>
              <a:rPr lang="en-US" dirty="0"/>
              <a:t>, </a:t>
            </a:r>
            <a:r>
              <a:rPr lang="en-US" dirty="0" err="1"/>
              <a:t>raportit</a:t>
            </a:r>
            <a:r>
              <a:rPr lang="en-US" dirty="0"/>
              <a:t>)</a:t>
            </a:r>
          </a:p>
          <a:p>
            <a:r>
              <a:rPr lang="en-US" dirty="0" err="1"/>
              <a:t>Lopetusvaihe</a:t>
            </a:r>
            <a:endParaRPr lang="en-US" dirty="0"/>
          </a:p>
          <a:p>
            <a:pPr lvl="1"/>
            <a:r>
              <a:rPr lang="en-US" dirty="0" err="1"/>
              <a:t>Viestinnällä</a:t>
            </a:r>
            <a:r>
              <a:rPr lang="en-US" dirty="0"/>
              <a:t> </a:t>
            </a:r>
            <a:r>
              <a:rPr lang="en-US" dirty="0" err="1"/>
              <a:t>tuodaan</a:t>
            </a:r>
            <a:r>
              <a:rPr lang="en-US" dirty="0"/>
              <a:t> </a:t>
            </a:r>
            <a:r>
              <a:rPr lang="en-US" dirty="0" err="1"/>
              <a:t>esiin</a:t>
            </a:r>
            <a:r>
              <a:rPr lang="en-US" dirty="0"/>
              <a:t> </a:t>
            </a:r>
            <a:r>
              <a:rPr lang="en-US" dirty="0" err="1"/>
              <a:t>saavutetut</a:t>
            </a:r>
            <a:r>
              <a:rPr lang="en-US" dirty="0"/>
              <a:t> </a:t>
            </a:r>
            <a:r>
              <a:rPr lang="en-US" dirty="0" err="1"/>
              <a:t>tulokset</a:t>
            </a:r>
            <a:r>
              <a:rPr lang="en-US" dirty="0"/>
              <a:t> ja </a:t>
            </a:r>
            <a:r>
              <a:rPr lang="en-US" dirty="0" err="1"/>
              <a:t>niiden</a:t>
            </a:r>
            <a:r>
              <a:rPr lang="en-US" dirty="0"/>
              <a:t> </a:t>
            </a:r>
            <a:r>
              <a:rPr lang="en-US" dirty="0" err="1"/>
              <a:t>merkitys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628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5160C-110E-E4C0-5F7B-EFFEBAE9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MUISTETTAVAA</a:t>
            </a:r>
            <a:endParaRPr lang="en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06734-71B3-04DD-00A2-DDA7F9D83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Viestintä</a:t>
            </a:r>
            <a:r>
              <a:rPr lang="en-US" dirty="0"/>
              <a:t> </a:t>
            </a:r>
            <a:r>
              <a:rPr lang="en-US" dirty="0" err="1"/>
              <a:t>vaatii</a:t>
            </a:r>
            <a:r>
              <a:rPr lang="en-US" dirty="0"/>
              <a:t> </a:t>
            </a:r>
            <a:r>
              <a:rPr lang="en-US" dirty="0" err="1"/>
              <a:t>resursseja</a:t>
            </a:r>
            <a:r>
              <a:rPr lang="en-US" dirty="0"/>
              <a:t> ja </a:t>
            </a:r>
            <a:r>
              <a:rPr lang="en-US" dirty="0" err="1"/>
              <a:t>osaamista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Viestinnän</a:t>
            </a:r>
            <a:r>
              <a:rPr lang="en-US" dirty="0"/>
              <a:t> </a:t>
            </a:r>
            <a:r>
              <a:rPr lang="en-US" dirty="0" err="1"/>
              <a:t>kohdentaminen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en-US" dirty="0"/>
              <a:t> </a:t>
            </a:r>
            <a:r>
              <a:rPr lang="en-US" dirty="0" err="1"/>
              <a:t>kohderyhmille</a:t>
            </a:r>
            <a:r>
              <a:rPr lang="en-US" dirty="0"/>
              <a:t> </a:t>
            </a:r>
            <a:r>
              <a:rPr lang="en-US" dirty="0" err="1"/>
              <a:t>tärkeää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Vaikutusten</a:t>
            </a:r>
            <a:r>
              <a:rPr lang="en-US" dirty="0"/>
              <a:t> </a:t>
            </a:r>
            <a:r>
              <a:rPr lang="en-US" dirty="0" err="1"/>
              <a:t>konkretisoimiseen</a:t>
            </a:r>
            <a:r>
              <a:rPr lang="en-US" dirty="0"/>
              <a:t> </a:t>
            </a:r>
            <a:r>
              <a:rPr lang="en-US" dirty="0" err="1"/>
              <a:t>tarvitaan</a:t>
            </a:r>
            <a:r>
              <a:rPr lang="en-US" dirty="0"/>
              <a:t> </a:t>
            </a:r>
            <a:r>
              <a:rPr lang="en-US" dirty="0" err="1"/>
              <a:t>tietoa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Vaikuttavuusviestinnän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olla </a:t>
            </a:r>
            <a:r>
              <a:rPr lang="en-US" dirty="0" err="1"/>
              <a:t>jatkuvaa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vain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alussa</a:t>
            </a:r>
            <a:r>
              <a:rPr lang="en-US" dirty="0"/>
              <a:t> ja </a:t>
            </a:r>
            <a:r>
              <a:rPr lang="en-US" dirty="0" err="1"/>
              <a:t>lopussa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Osallistava</a:t>
            </a:r>
            <a:r>
              <a:rPr lang="en-US" dirty="0"/>
              <a:t> </a:t>
            </a:r>
            <a:r>
              <a:rPr lang="en-US" dirty="0" err="1"/>
              <a:t>viestintä</a:t>
            </a:r>
            <a:r>
              <a:rPr lang="en-US" dirty="0"/>
              <a:t> </a:t>
            </a:r>
            <a:r>
              <a:rPr lang="en-US" dirty="0" err="1"/>
              <a:t>lisää</a:t>
            </a:r>
            <a:r>
              <a:rPr lang="en-US" dirty="0"/>
              <a:t>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vaikuttavuutta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0237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5060F0-A70F-7701-B6D5-1DF734A7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45820" y="1776569"/>
            <a:ext cx="3879818" cy="2387600"/>
          </a:xfrm>
        </p:spPr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DC8DC95-C88F-549A-ABCF-A8939D599220}"/>
              </a:ext>
            </a:extLst>
          </p:cNvPr>
          <p:cNvSpPr txBox="1"/>
          <p:nvPr/>
        </p:nvSpPr>
        <p:spPr>
          <a:xfrm>
            <a:off x="8248035" y="5197256"/>
            <a:ext cx="3092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sari.rannanpaa@nordeval.eu</a:t>
            </a:r>
            <a:r>
              <a:rPr lang="fi-FI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823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B2E53-0D0E-B3D7-A310-515BF1D0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MITÄ VAIKUTTAVUUS ON?</a:t>
            </a:r>
            <a:endParaRPr lang="en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7E8C1-B799-AB44-87D4-0F98B9F62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Toiminnan</a:t>
            </a:r>
            <a:r>
              <a:rPr lang="en-US" dirty="0"/>
              <a:t> </a:t>
            </a:r>
            <a:r>
              <a:rPr lang="en-US" dirty="0" err="1"/>
              <a:t>aikaansaamat</a:t>
            </a:r>
            <a:r>
              <a:rPr lang="en-US" dirty="0"/>
              <a:t> </a:t>
            </a:r>
            <a:r>
              <a:rPr lang="en-US" dirty="0" err="1"/>
              <a:t>pitkäaikaiset</a:t>
            </a:r>
            <a:r>
              <a:rPr lang="en-US" dirty="0"/>
              <a:t> </a:t>
            </a:r>
            <a:r>
              <a:rPr lang="en-US" dirty="0" err="1"/>
              <a:t>muutokset</a:t>
            </a:r>
            <a:r>
              <a:rPr lang="en-US" dirty="0"/>
              <a:t> ja </a:t>
            </a:r>
            <a:r>
              <a:rPr lang="en-US" dirty="0" err="1"/>
              <a:t>vaikutukset</a:t>
            </a:r>
            <a:r>
              <a:rPr lang="en-US" dirty="0"/>
              <a:t>, </a:t>
            </a:r>
            <a:r>
              <a:rPr lang="en-US" dirty="0" err="1"/>
              <a:t>jotka</a:t>
            </a:r>
            <a:r>
              <a:rPr lang="en-US" dirty="0"/>
              <a:t> </a:t>
            </a:r>
            <a:r>
              <a:rPr lang="en-US" dirty="0" err="1"/>
              <a:t>voivat</a:t>
            </a:r>
            <a:r>
              <a:rPr lang="en-US" dirty="0"/>
              <a:t> olla </a:t>
            </a:r>
            <a:r>
              <a:rPr lang="en-US" dirty="0" err="1"/>
              <a:t>sosiaalisia</a:t>
            </a:r>
            <a:r>
              <a:rPr lang="en-US" dirty="0"/>
              <a:t>, </a:t>
            </a:r>
            <a:r>
              <a:rPr lang="en-US" dirty="0" err="1"/>
              <a:t>taloudellisia</a:t>
            </a:r>
            <a:r>
              <a:rPr lang="en-US" dirty="0"/>
              <a:t>, </a:t>
            </a:r>
            <a:r>
              <a:rPr lang="en-US" dirty="0" err="1"/>
              <a:t>ympäristöllisiä</a:t>
            </a:r>
            <a:r>
              <a:rPr lang="en-US" dirty="0"/>
              <a:t> tai </a:t>
            </a:r>
            <a:r>
              <a:rPr lang="en-US" dirty="0" err="1"/>
              <a:t>poliittisia</a:t>
            </a:r>
            <a:endParaRPr lang="en-US" dirty="0"/>
          </a:p>
          <a:p>
            <a:r>
              <a:rPr lang="en-US" dirty="0"/>
              <a:t>“</a:t>
            </a:r>
            <a:r>
              <a:rPr lang="en-US" i="1" dirty="0"/>
              <a:t>Miten </a:t>
            </a:r>
            <a:r>
              <a:rPr lang="en-US" i="1" dirty="0" err="1"/>
              <a:t>toiminta</a:t>
            </a:r>
            <a:r>
              <a:rPr lang="en-US" i="1" dirty="0"/>
              <a:t> on </a:t>
            </a:r>
            <a:r>
              <a:rPr lang="en-US" i="1" dirty="0" err="1"/>
              <a:t>muuttanut</a:t>
            </a:r>
            <a:r>
              <a:rPr lang="en-US" i="1" dirty="0"/>
              <a:t> </a:t>
            </a:r>
            <a:r>
              <a:rPr lang="en-US" i="1" dirty="0" err="1"/>
              <a:t>maailmaa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 err="1"/>
              <a:t>Termejä</a:t>
            </a:r>
            <a:r>
              <a:rPr lang="en-US" dirty="0"/>
              <a:t>: </a:t>
            </a:r>
          </a:p>
          <a:p>
            <a:pPr lvl="1"/>
            <a:r>
              <a:rPr lang="en-US" dirty="0" err="1"/>
              <a:t>Tuotos</a:t>
            </a:r>
            <a:r>
              <a:rPr lang="en-US" dirty="0"/>
              <a:t> =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välitön</a:t>
            </a:r>
            <a:r>
              <a:rPr lang="en-US" dirty="0"/>
              <a:t> </a:t>
            </a:r>
            <a:r>
              <a:rPr lang="en-US" dirty="0" err="1"/>
              <a:t>seuraus</a:t>
            </a:r>
            <a:r>
              <a:rPr lang="en-US" dirty="0"/>
              <a:t>, </a:t>
            </a:r>
            <a:r>
              <a:rPr lang="en-US" dirty="0" err="1"/>
              <a:t>voidaan</a:t>
            </a:r>
            <a:r>
              <a:rPr lang="en-US" dirty="0"/>
              <a:t> </a:t>
            </a:r>
            <a:r>
              <a:rPr lang="en-US" dirty="0" err="1"/>
              <a:t>laskea</a:t>
            </a:r>
            <a:r>
              <a:rPr lang="en-US" dirty="0"/>
              <a:t> (</a:t>
            </a:r>
            <a:r>
              <a:rPr lang="en-US" dirty="0" err="1"/>
              <a:t>esim</a:t>
            </a:r>
            <a:r>
              <a:rPr lang="en-US" dirty="0"/>
              <a:t>. </a:t>
            </a:r>
            <a:r>
              <a:rPr lang="en-US" dirty="0" err="1"/>
              <a:t>tapahtumat</a:t>
            </a:r>
            <a:r>
              <a:rPr lang="en-US" dirty="0"/>
              <a:t>, </a:t>
            </a:r>
            <a:r>
              <a:rPr lang="en-US" dirty="0" err="1"/>
              <a:t>osallistujat</a:t>
            </a:r>
            <a:r>
              <a:rPr lang="en-US" dirty="0"/>
              <a:t>, </a:t>
            </a:r>
            <a:r>
              <a:rPr lang="en-US" dirty="0" err="1"/>
              <a:t>suunnitelmat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Tulos</a:t>
            </a:r>
            <a:r>
              <a:rPr lang="en-US" dirty="0"/>
              <a:t> = </a:t>
            </a:r>
            <a:r>
              <a:rPr lang="en-US" dirty="0" err="1"/>
              <a:t>muutos</a:t>
            </a:r>
            <a:r>
              <a:rPr lang="en-US" dirty="0"/>
              <a:t> </a:t>
            </a:r>
            <a:r>
              <a:rPr lang="en-US" dirty="0" err="1"/>
              <a:t>kohderyhmässä</a:t>
            </a:r>
            <a:r>
              <a:rPr lang="en-US" dirty="0"/>
              <a:t>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päätyttyä</a:t>
            </a:r>
            <a:endParaRPr lang="en-US" dirty="0"/>
          </a:p>
          <a:p>
            <a:pPr lvl="1"/>
            <a:r>
              <a:rPr lang="en-US" dirty="0" err="1"/>
              <a:t>Vaikutus</a:t>
            </a:r>
            <a:r>
              <a:rPr lang="en-US" dirty="0"/>
              <a:t> = </a:t>
            </a:r>
            <a:r>
              <a:rPr lang="en-US" dirty="0" err="1"/>
              <a:t>vaikuttavuus</a:t>
            </a:r>
            <a:r>
              <a:rPr lang="en-US" dirty="0"/>
              <a:t> = </a:t>
            </a:r>
            <a:r>
              <a:rPr lang="en-US" dirty="0" err="1"/>
              <a:t>pitkän</a:t>
            </a:r>
            <a:r>
              <a:rPr lang="en-US" dirty="0"/>
              <a:t> </a:t>
            </a:r>
            <a:r>
              <a:rPr lang="en-US" dirty="0" err="1"/>
              <a:t>aikavälin</a:t>
            </a:r>
            <a:r>
              <a:rPr lang="en-US" dirty="0"/>
              <a:t> </a:t>
            </a:r>
            <a:r>
              <a:rPr lang="en-US" dirty="0" err="1"/>
              <a:t>muutos</a:t>
            </a:r>
            <a:r>
              <a:rPr lang="en-US" dirty="0"/>
              <a:t> </a:t>
            </a:r>
            <a:r>
              <a:rPr lang="en-US" dirty="0" err="1"/>
              <a:t>toiminta-alueella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3035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299680-494D-9210-CB01-4E2BAF97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MIKSI VAIKUTTAVUUS ON TÄRKEÄÄ?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A4E2B3-5677-F35A-ECA4-FF44827D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>
              <a:spcBef>
                <a:spcPts val="0"/>
              </a:spcBef>
            </a:pPr>
            <a:r>
              <a:rPr lang="fi-FI" dirty="0"/>
              <a:t>Toiminnan ja hankkeiden toteutuksen kehittäminen</a:t>
            </a:r>
          </a:p>
          <a:p>
            <a:pPr marL="0" indent="0" fontAlgn="base">
              <a:spcBef>
                <a:spcPts val="0"/>
              </a:spcBef>
              <a:buNone/>
            </a:pPr>
            <a:endParaRPr lang="fi-FI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Rahankäytön perustelu ja tehokkuuden seuranta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Läpinäkyvyys ja vastuullisuus</a:t>
            </a:r>
          </a:p>
          <a:p>
            <a:pPr lvl="1" fontAlgn="base">
              <a:spcBef>
                <a:spcPts val="0"/>
              </a:spcBef>
            </a:pPr>
            <a:r>
              <a:rPr lang="fi-FI" dirty="0"/>
              <a:t>Ohjelman tavoitteiden saavuttaminen, resurssien käyttö, vaikutukset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Tiedontuotanto: tietoon perustuvan päätöksenteon vahvistaminen</a:t>
            </a:r>
          </a:p>
          <a:p>
            <a:pPr lvl="1" fontAlgn="base">
              <a:spcBef>
                <a:spcPts val="0"/>
              </a:spcBef>
            </a:pPr>
            <a:r>
              <a:rPr lang="fi-FI" dirty="0"/>
              <a:t>Mikä toimii, kenelle, miksi, ja missä yhteyksissä</a:t>
            </a:r>
          </a:p>
          <a:p>
            <a:pPr lvl="1" fontAlgn="base">
              <a:spcBef>
                <a:spcPts val="0"/>
              </a:spcBef>
            </a:pPr>
            <a:r>
              <a:rPr lang="fi-FI" dirty="0"/>
              <a:t>Uudet / muokatut politiikkatoimet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Oppiminen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dirty="0"/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i-FI" dirty="0"/>
              <a:t>Rahoituksen ja uusien toimijoiden/vapaaehtoisten saanti helpompaa kun pystyy kertoa työn vaikuttavuudesta ja merkityksestä</a:t>
            </a:r>
          </a:p>
        </p:txBody>
      </p:sp>
    </p:spTree>
    <p:extLst>
      <p:ext uri="{BB962C8B-B14F-4D97-AF65-F5344CB8AC3E}">
        <p14:creationId xmlns:p14="http://schemas.microsoft.com/office/powerpoint/2010/main" val="325239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CC123-9BD9-DB1E-E204-0EF859E24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VAIKUTTAVUUDEN SUUNNITTELU</a:t>
            </a:r>
            <a:endParaRPr lang="en-FI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F41DB-95DC-0E51-733F-306B40EA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0243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Toiminnan</a:t>
            </a:r>
            <a:r>
              <a:rPr lang="en-US" b="1" dirty="0"/>
              <a:t> </a:t>
            </a:r>
            <a:r>
              <a:rPr lang="en-US" b="1" dirty="0" err="1"/>
              <a:t>suunnittelun</a:t>
            </a:r>
            <a:r>
              <a:rPr lang="en-US" b="1" dirty="0"/>
              <a:t> </a:t>
            </a:r>
            <a:r>
              <a:rPr lang="en-US" b="1" dirty="0" err="1"/>
              <a:t>tulee</a:t>
            </a:r>
            <a:r>
              <a:rPr lang="en-US" b="1" dirty="0"/>
              <a:t> </a:t>
            </a:r>
            <a:r>
              <a:rPr lang="en-US" b="1" dirty="0" err="1"/>
              <a:t>lähteä</a:t>
            </a:r>
            <a:r>
              <a:rPr lang="en-US" b="1" dirty="0"/>
              <a:t> </a:t>
            </a:r>
            <a:r>
              <a:rPr lang="en-US" b="1" dirty="0" err="1"/>
              <a:t>aidosta</a:t>
            </a:r>
            <a:r>
              <a:rPr lang="en-US" b="1" dirty="0"/>
              <a:t> </a:t>
            </a:r>
            <a:r>
              <a:rPr lang="en-US" b="1" dirty="0" err="1"/>
              <a:t>ongelmasta</a:t>
            </a:r>
            <a:r>
              <a:rPr lang="en-US" b="1" dirty="0"/>
              <a:t>/</a:t>
            </a:r>
            <a:r>
              <a:rPr lang="en-US" b="1" dirty="0" err="1"/>
              <a:t>tarpeesta</a:t>
            </a:r>
            <a:endParaRPr lang="en-US" b="1" dirty="0"/>
          </a:p>
          <a:p>
            <a:r>
              <a:rPr lang="en-US" dirty="0" err="1"/>
              <a:t>Vaikuttavuusmalli</a:t>
            </a:r>
            <a:endParaRPr lang="en-US" dirty="0"/>
          </a:p>
          <a:p>
            <a:pPr lvl="1"/>
            <a:r>
              <a:rPr lang="en-US" dirty="0" err="1"/>
              <a:t>Selkeä</a:t>
            </a:r>
            <a:r>
              <a:rPr lang="en-US" dirty="0"/>
              <a:t> </a:t>
            </a:r>
            <a:r>
              <a:rPr lang="en-US" dirty="0" err="1"/>
              <a:t>toimintalogiikka</a:t>
            </a:r>
            <a:r>
              <a:rPr lang="en-US" dirty="0"/>
              <a:t> (=</a:t>
            </a:r>
            <a:r>
              <a:rPr lang="en-US" dirty="0" err="1"/>
              <a:t>tehdään</a:t>
            </a:r>
            <a:r>
              <a:rPr lang="en-US" dirty="0"/>
              <a:t> </a:t>
            </a:r>
            <a:r>
              <a:rPr lang="en-US" dirty="0" err="1"/>
              <a:t>relevantteja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Kuvaa</a:t>
            </a:r>
            <a:r>
              <a:rPr lang="en-US" dirty="0"/>
              <a:t>, </a:t>
            </a:r>
            <a:r>
              <a:rPr lang="en-US" dirty="0" err="1"/>
              <a:t>miten</a:t>
            </a:r>
            <a:r>
              <a:rPr lang="en-US" dirty="0"/>
              <a:t> </a:t>
            </a:r>
            <a:r>
              <a:rPr lang="en-US" dirty="0" err="1"/>
              <a:t>hankkeen</a:t>
            </a:r>
            <a:r>
              <a:rPr lang="en-US" dirty="0"/>
              <a:t> </a:t>
            </a:r>
            <a:r>
              <a:rPr lang="en-US" dirty="0" err="1"/>
              <a:t>toimenpiteet</a:t>
            </a:r>
            <a:r>
              <a:rPr lang="en-US" dirty="0"/>
              <a:t> </a:t>
            </a:r>
            <a:r>
              <a:rPr lang="en-US" dirty="0" err="1"/>
              <a:t>johtavat</a:t>
            </a:r>
            <a:r>
              <a:rPr lang="en-US" dirty="0"/>
              <a:t> </a:t>
            </a:r>
            <a:r>
              <a:rPr lang="en-US" dirty="0" err="1"/>
              <a:t>muutoksiin</a:t>
            </a:r>
            <a:endParaRPr lang="en-FI" dirty="0"/>
          </a:p>
          <a:p>
            <a:r>
              <a:rPr lang="en-US" dirty="0" err="1"/>
              <a:t>Tavoitteiden</a:t>
            </a:r>
            <a:r>
              <a:rPr lang="en-US" dirty="0"/>
              <a:t> </a:t>
            </a:r>
            <a:r>
              <a:rPr lang="en-US" dirty="0" err="1"/>
              <a:t>asettaminen</a:t>
            </a:r>
            <a:endParaRPr lang="en-US" dirty="0"/>
          </a:p>
          <a:p>
            <a:pPr lvl="1"/>
            <a:r>
              <a:rPr lang="en-US" dirty="0" err="1"/>
              <a:t>Vaikuttavuus</a:t>
            </a:r>
            <a:r>
              <a:rPr lang="en-US" dirty="0"/>
              <a:t> </a:t>
            </a:r>
            <a:r>
              <a:rPr lang="en-US" dirty="0" err="1"/>
              <a:t>huomioitava</a:t>
            </a:r>
            <a:r>
              <a:rPr lang="en-US" dirty="0"/>
              <a:t> jo </a:t>
            </a:r>
            <a:r>
              <a:rPr lang="en-US" dirty="0" err="1"/>
              <a:t>suunnitteluvaiheessa</a:t>
            </a:r>
            <a:endParaRPr lang="en-US" dirty="0"/>
          </a:p>
          <a:p>
            <a:pPr lvl="1"/>
            <a:r>
              <a:rPr lang="en-US" dirty="0" err="1"/>
              <a:t>Selkeät</a:t>
            </a:r>
            <a:r>
              <a:rPr lang="en-US" dirty="0"/>
              <a:t> ja </a:t>
            </a:r>
            <a:r>
              <a:rPr lang="en-US" dirty="0" err="1"/>
              <a:t>mitattavat</a:t>
            </a:r>
            <a:r>
              <a:rPr lang="en-US" dirty="0"/>
              <a:t> </a:t>
            </a:r>
            <a:r>
              <a:rPr lang="en-US" dirty="0" err="1"/>
              <a:t>tavoitteet</a:t>
            </a:r>
            <a:r>
              <a:rPr lang="en-US" dirty="0"/>
              <a:t> (</a:t>
            </a:r>
            <a:r>
              <a:rPr lang="en-US" dirty="0" err="1"/>
              <a:t>laadullinen</a:t>
            </a:r>
            <a:r>
              <a:rPr lang="en-US" dirty="0"/>
              <a:t> / </a:t>
            </a:r>
            <a:r>
              <a:rPr lang="en-US" dirty="0" err="1"/>
              <a:t>määrällinen</a:t>
            </a:r>
            <a:r>
              <a:rPr lang="en-US" dirty="0"/>
              <a:t>)</a:t>
            </a:r>
          </a:p>
          <a:p>
            <a:r>
              <a:rPr lang="en-US" dirty="0" err="1"/>
              <a:t>Sidosryhmien</a:t>
            </a:r>
            <a:r>
              <a:rPr lang="en-US" dirty="0"/>
              <a:t> </a:t>
            </a:r>
            <a:r>
              <a:rPr lang="en-US" dirty="0" err="1"/>
              <a:t>rooli</a:t>
            </a:r>
            <a:endParaRPr lang="en-US" dirty="0"/>
          </a:p>
          <a:p>
            <a:pPr lvl="1"/>
            <a:r>
              <a:rPr lang="en-US" dirty="0" err="1"/>
              <a:t>Vaikuttavuus</a:t>
            </a:r>
            <a:r>
              <a:rPr lang="en-US" dirty="0"/>
              <a:t> </a:t>
            </a:r>
            <a:r>
              <a:rPr lang="en-US" dirty="0" err="1"/>
              <a:t>riippuu</a:t>
            </a:r>
            <a:r>
              <a:rPr lang="en-US" dirty="0"/>
              <a:t> </a:t>
            </a:r>
            <a:r>
              <a:rPr lang="en-US" dirty="0" err="1"/>
              <a:t>usein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, </a:t>
            </a:r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hyvin</a:t>
            </a:r>
            <a:r>
              <a:rPr lang="en-US" dirty="0"/>
              <a:t> ne </a:t>
            </a:r>
            <a:r>
              <a:rPr lang="en-US" dirty="0" err="1"/>
              <a:t>vastaavat</a:t>
            </a:r>
            <a:r>
              <a:rPr lang="en-US" dirty="0"/>
              <a:t> </a:t>
            </a:r>
            <a:r>
              <a:rPr lang="en-US" dirty="0" err="1"/>
              <a:t>kohde</a:t>
            </a:r>
            <a:r>
              <a:rPr lang="en-US" dirty="0"/>
              <a:t>- ja </a:t>
            </a:r>
            <a:r>
              <a:rPr lang="en-US" dirty="0" err="1"/>
              <a:t>sidosryhmien</a:t>
            </a:r>
            <a:r>
              <a:rPr lang="en-US" dirty="0"/>
              <a:t> </a:t>
            </a:r>
            <a:r>
              <a:rPr lang="en-US" dirty="0" err="1"/>
              <a:t>tarpeisiin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12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B879-842C-4EBB-BD2C-49737F559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31096"/>
            <a:ext cx="10972800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TARPEEN TUNNISTAMINEN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7E8C-C666-4EFE-A2BC-2D486BEB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r>
              <a:rPr lang="fi-FI" altLang="en-US" dirty="0"/>
              <a:t>Suunnittelun tulee lähteä ongelmasta</a:t>
            </a:r>
          </a:p>
          <a:p>
            <a:pPr lvl="1"/>
            <a:r>
              <a:rPr lang="fi-FI" altLang="en-US" dirty="0"/>
              <a:t>Ongelman suuruus, laatu, kohde &amp; taustatekijät </a:t>
            </a:r>
          </a:p>
          <a:p>
            <a:pPr lvl="1"/>
            <a:r>
              <a:rPr lang="fi-FI" altLang="en-US" dirty="0"/>
              <a:t>Ongelma-analyysi paljastaa tarpeen</a:t>
            </a:r>
          </a:p>
          <a:p>
            <a:pPr lvl="1"/>
            <a:r>
              <a:rPr lang="fi-FI" altLang="en-US" dirty="0"/>
              <a:t>Toimien tulee vastata tarpeeseen oikein </a:t>
            </a:r>
          </a:p>
          <a:p>
            <a:pPr lvl="2"/>
            <a:r>
              <a:rPr lang="fi-FI" altLang="en-US" dirty="0"/>
              <a:t>Toimenpiteet </a:t>
            </a:r>
          </a:p>
          <a:p>
            <a:pPr lvl="2"/>
            <a:r>
              <a:rPr lang="fi-FI" altLang="en-US" dirty="0"/>
              <a:t>Kohderyhmät</a:t>
            </a:r>
          </a:p>
          <a:p>
            <a:pPr lvl="1"/>
            <a:r>
              <a:rPr lang="fi-FI" altLang="en-US" dirty="0"/>
              <a:t>Tavoitteessa kuvaillaan tavoitetila</a:t>
            </a:r>
          </a:p>
          <a:p>
            <a:r>
              <a:rPr lang="fi-FI" altLang="en-US" dirty="0"/>
              <a:t>Ongelman ratkaisu: </a:t>
            </a:r>
          </a:p>
          <a:p>
            <a:pPr lvl="1"/>
            <a:r>
              <a:rPr lang="fi-FI" altLang="en-US" dirty="0"/>
              <a:t>Mikä on mahdollista? (ongelma/osa ongelmaa)</a:t>
            </a:r>
          </a:p>
          <a:p>
            <a:pPr lvl="1"/>
            <a:r>
              <a:rPr lang="fi-FI" altLang="en-US" dirty="0"/>
              <a:t>Mihin voi saada rahoitusta? </a:t>
            </a:r>
          </a:p>
          <a:p>
            <a:endParaRPr lang="fi-FI" altLang="en-US" dirty="0"/>
          </a:p>
          <a:p>
            <a:endParaRPr lang="en-GB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BA0A0340-8332-4BB8-BE9D-5A3A5E370FA7}"/>
              </a:ext>
            </a:extLst>
          </p:cNvPr>
          <p:cNvSpPr/>
          <p:nvPr/>
        </p:nvSpPr>
        <p:spPr>
          <a:xfrm>
            <a:off x="7644556" y="1776796"/>
            <a:ext cx="4428107" cy="3128948"/>
          </a:xfrm>
          <a:prstGeom prst="cloud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76ED0-6D5D-4666-B92D-CA6DA392ECE8}"/>
              </a:ext>
            </a:extLst>
          </p:cNvPr>
          <p:cNvSpPr txBox="1"/>
          <p:nvPr/>
        </p:nvSpPr>
        <p:spPr bwMode="auto">
          <a:xfrm>
            <a:off x="8548556" y="3108624"/>
            <a:ext cx="3384376" cy="13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Mikä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ongelma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ratkaistaan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Kenelle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muutos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on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tärkein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736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9822-36FA-C116-D4B6-ED7E6AD0C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34" y="602270"/>
            <a:ext cx="8229600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4000" dirty="0"/>
              <a:t>TAVOITTEIDEN MÄÄRITTELY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91B282D-2AA2-DB6D-29DB-92A6BB972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034" y="1495550"/>
            <a:ext cx="9052405" cy="4525962"/>
          </a:xfrm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altLang="en-FI" dirty="0"/>
              <a:t>Ongelmista tavoitteita</a:t>
            </a:r>
          </a:p>
          <a:p>
            <a:pPr lvl="1"/>
            <a:r>
              <a:rPr lang="fi-FI" altLang="en-FI" dirty="0"/>
              <a:t>Negatiiviset ongelmat muutetaan positiivisiksi tavoitteiksi</a:t>
            </a:r>
          </a:p>
          <a:p>
            <a:pPr lvl="1"/>
            <a:r>
              <a:rPr lang="fi-FI" altLang="en-FI" dirty="0"/>
              <a:t>Esim. </a:t>
            </a:r>
            <a:r>
              <a:rPr lang="fi-FI" altLang="en-FI" i="1" dirty="0"/>
              <a:t>Nuorisolla on vähän harrastusmahdollisuuksia                         </a:t>
            </a:r>
            <a:r>
              <a:rPr lang="fi-FI" altLang="en-FI" dirty="0">
                <a:sym typeface="Wingdings" panose="05000000000000000000" pitchFamily="2" charset="2"/>
              </a:rPr>
              <a:t> </a:t>
            </a:r>
            <a:r>
              <a:rPr lang="fi-FI" altLang="en-FI" i="1" dirty="0">
                <a:sym typeface="Wingdings" panose="05000000000000000000" pitchFamily="2" charset="2"/>
              </a:rPr>
              <a:t>Nuorisolla on runsaasti harrastusmahdollisuuksia</a:t>
            </a:r>
            <a:endParaRPr lang="fi-FI" altLang="en-FI" i="1" dirty="0"/>
          </a:p>
          <a:p>
            <a:pPr lvl="1"/>
            <a:r>
              <a:rPr lang="fi-FI" altLang="en-FI" dirty="0"/>
              <a:t>Jokaisesta ongelmasta tavoite</a:t>
            </a:r>
          </a:p>
          <a:p>
            <a:pPr lvl="1"/>
            <a:r>
              <a:rPr lang="fi-FI" altLang="en-FI" dirty="0"/>
              <a:t>Ei irrallisia tavoitteita</a:t>
            </a:r>
          </a:p>
          <a:p>
            <a:pPr lvl="1"/>
            <a:r>
              <a:rPr lang="fi-FI" altLang="en-FI" dirty="0"/>
              <a:t>Tavoitteessa kuvaillaan tavoitetila</a:t>
            </a:r>
          </a:p>
          <a:p>
            <a:pPr marL="457200" lvl="1" indent="0">
              <a:buNone/>
            </a:pPr>
            <a:endParaRPr lang="fi-FI" altLang="en-FI" dirty="0"/>
          </a:p>
          <a:p>
            <a:r>
              <a:rPr altLang="en-FI" dirty="0"/>
              <a:t>Miten ongelma voitaisiin ratkaista? </a:t>
            </a:r>
          </a:p>
          <a:p>
            <a:pPr lvl="1"/>
            <a:r>
              <a:rPr lang="fi-FI" altLang="en-FI" dirty="0"/>
              <a:t>Eri strategioiden tunnistus</a:t>
            </a:r>
          </a:p>
          <a:p>
            <a:pPr lvl="1"/>
            <a:r>
              <a:rPr lang="fi-FI" altLang="en-FI" dirty="0"/>
              <a:t>Valinta: Mikä on mahdollista? Mihin voi saada rahoitusta? </a:t>
            </a:r>
          </a:p>
          <a:p>
            <a:pPr lvl="1"/>
            <a:r>
              <a:rPr lang="fi-FI" altLang="en-FI" i="1" dirty="0"/>
              <a:t>Reunaehto: Mitä tällä euromäärällä voi muuttaa?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0D9C809-623D-D18A-AF00-EC7112E31D54}"/>
              </a:ext>
            </a:extLst>
          </p:cNvPr>
          <p:cNvSpPr/>
          <p:nvPr/>
        </p:nvSpPr>
        <p:spPr>
          <a:xfrm>
            <a:off x="8374336" y="2510218"/>
            <a:ext cx="3817664" cy="2852232"/>
          </a:xfrm>
          <a:prstGeom prst="cloudCallou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D422D-4821-DFDC-95ED-306779F6B91E}"/>
              </a:ext>
            </a:extLst>
          </p:cNvPr>
          <p:cNvSpPr txBox="1"/>
          <p:nvPr/>
        </p:nvSpPr>
        <p:spPr bwMode="auto">
          <a:xfrm>
            <a:off x="8876213" y="3280474"/>
            <a:ext cx="3384376" cy="1396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0" numCol="1" rtlCol="0" anchor="b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Mikä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muutos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halutaan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saada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aikaan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AF878-1D99-87CA-6D16-3BD5378A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647" y="685591"/>
            <a:ext cx="9405153" cy="5619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4000" dirty="0"/>
              <a:t>TOIMIEN SUUNNITTELU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A25B988-274F-9A05-6401-8F9CE7E7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647" y="1598292"/>
            <a:ext cx="8229600" cy="4525962"/>
          </a:xfrm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r>
              <a:rPr altLang="en-FI" dirty="0"/>
              <a:t>Kohderyhmän tunnistus</a:t>
            </a:r>
          </a:p>
          <a:p>
            <a:r>
              <a:rPr altLang="en-FI" dirty="0"/>
              <a:t>Toimenpiteiden suunnittelu</a:t>
            </a:r>
          </a:p>
          <a:p>
            <a:pPr lvl="1"/>
            <a:r>
              <a:rPr lang="en-US" altLang="en-FI" dirty="0" err="1"/>
              <a:t>Johdonmukaisuus</a:t>
            </a:r>
            <a:r>
              <a:rPr lang="en-US" altLang="en-FI" dirty="0"/>
              <a:t> </a:t>
            </a:r>
            <a:r>
              <a:rPr lang="en-US" altLang="en-FI" dirty="0" err="1"/>
              <a:t>tärkeää</a:t>
            </a:r>
            <a:r>
              <a:rPr lang="en-US" altLang="en-FI" dirty="0"/>
              <a:t> – </a:t>
            </a:r>
            <a:r>
              <a:rPr lang="en-US" altLang="en-FI" dirty="0" err="1"/>
              <a:t>täytyy</a:t>
            </a:r>
            <a:r>
              <a:rPr lang="en-US" altLang="en-FI" dirty="0"/>
              <a:t> </a:t>
            </a:r>
            <a:r>
              <a:rPr lang="en-US" altLang="en-FI" dirty="0" err="1"/>
              <a:t>liittyä</a:t>
            </a:r>
            <a:r>
              <a:rPr lang="en-US" altLang="en-FI" dirty="0"/>
              <a:t> </a:t>
            </a:r>
            <a:r>
              <a:rPr lang="en-US" altLang="en-FI" dirty="0" err="1"/>
              <a:t>tavoitteisiin</a:t>
            </a:r>
            <a:endParaRPr altLang="en-FI" dirty="0"/>
          </a:p>
          <a:p>
            <a:r>
              <a:rPr altLang="en-FI" dirty="0"/>
              <a:t>Resurssien suunnittelu</a:t>
            </a:r>
          </a:p>
          <a:p>
            <a:r>
              <a:rPr altLang="en-FI" dirty="0"/>
              <a:t>Määrällisten tavoitteiden suunnittelu</a:t>
            </a:r>
          </a:p>
          <a:p>
            <a:pPr lvl="1"/>
            <a:r>
              <a:rPr lang="fi-FI" altLang="en-FI" dirty="0"/>
              <a:t>Tuotokset, esim.</a:t>
            </a:r>
          </a:p>
          <a:p>
            <a:pPr lvl="2"/>
            <a:r>
              <a:rPr lang="fi-FI" altLang="en-FI" dirty="0">
                <a:solidFill>
                  <a:schemeClr val="tx1"/>
                </a:solidFill>
              </a:rPr>
              <a:t>Järjestetyt tilaisuudet / koulutukset</a:t>
            </a:r>
          </a:p>
          <a:p>
            <a:pPr lvl="2"/>
            <a:r>
              <a:rPr lang="fi-FI" altLang="en-FI" dirty="0">
                <a:solidFill>
                  <a:schemeClr val="tx1"/>
                </a:solidFill>
              </a:rPr>
              <a:t>Osallistuneiden määrä</a:t>
            </a:r>
          </a:p>
          <a:p>
            <a:pPr lvl="2"/>
            <a:r>
              <a:rPr lang="fi-FI" altLang="en-FI" dirty="0">
                <a:solidFill>
                  <a:schemeClr val="tx1"/>
                </a:solidFill>
              </a:rPr>
              <a:t>Viestintä (artikkelit, blogipostaukset, uutiskirjeet, videot)</a:t>
            </a:r>
          </a:p>
          <a:p>
            <a:pPr lvl="1"/>
            <a:r>
              <a:rPr lang="fi-FI" altLang="en-FI" dirty="0"/>
              <a:t>Tulokset</a:t>
            </a:r>
          </a:p>
          <a:p>
            <a:pPr lvl="2"/>
            <a:r>
              <a:rPr lang="fi-FI" altLang="en-FI" dirty="0">
                <a:solidFill>
                  <a:schemeClr val="tx1"/>
                </a:solidFill>
              </a:rPr>
              <a:t>Muutos kohderyhmässä (aktiivisuus, tietotaito, € yms)</a:t>
            </a:r>
          </a:p>
          <a:p>
            <a:pPr lvl="2"/>
            <a:r>
              <a:rPr lang="fi-FI" altLang="en-FI" dirty="0">
                <a:solidFill>
                  <a:schemeClr val="tx1"/>
                </a:solidFill>
              </a:rPr>
              <a:t>Osallistujien tyytyväisyys tilaisuuksiin</a:t>
            </a:r>
          </a:p>
          <a:p>
            <a:pPr lvl="2"/>
            <a:endParaRPr lang="fi-FI" altLang="en-FI" dirty="0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2302173-D69E-EA49-67D0-EEFCB4EFC3DD}"/>
              </a:ext>
            </a:extLst>
          </p:cNvPr>
          <p:cNvSpPr/>
          <p:nvPr/>
        </p:nvSpPr>
        <p:spPr>
          <a:xfrm>
            <a:off x="7454901" y="2568430"/>
            <a:ext cx="4575430" cy="3128948"/>
          </a:xfrm>
          <a:prstGeom prst="cloudCallout">
            <a:avLst>
              <a:gd name="adj1" fmla="val -70515"/>
              <a:gd name="adj2" fmla="val 9194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Mitä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tehdään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käytännössä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 algn="ctr"/>
            <a:endParaRPr lang="en-GB" sz="3200" b="1" i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Mikä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muutos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b="1" i="1" dirty="0" err="1">
                <a:solidFill>
                  <a:schemeClr val="bg1">
                    <a:lumMod val="50000"/>
                  </a:schemeClr>
                </a:solidFill>
              </a:rPr>
              <a:t>tapahtuu</a:t>
            </a:r>
            <a:r>
              <a:rPr lang="en-GB" sz="3200" b="1" i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7A70-9D72-00E2-517D-D1B36B74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esimerkki</a:t>
            </a:r>
            <a:endParaRPr lang="en-FI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F1EF90-73F2-D65C-2CDA-50EEA132632A}"/>
              </a:ext>
            </a:extLst>
          </p:cNvPr>
          <p:cNvSpPr txBox="1"/>
          <p:nvPr/>
        </p:nvSpPr>
        <p:spPr>
          <a:xfrm>
            <a:off x="279399" y="2341782"/>
            <a:ext cx="2201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TAVOITE</a:t>
            </a:r>
          </a:p>
          <a:p>
            <a:r>
              <a:rPr lang="en-US" i="1" dirty="0" err="1">
                <a:solidFill>
                  <a:schemeClr val="accent1"/>
                </a:solidFill>
              </a:rPr>
              <a:t>mikä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muutos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halutaan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saada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aikaan</a:t>
            </a:r>
            <a:r>
              <a:rPr lang="en-US" i="1" dirty="0">
                <a:solidFill>
                  <a:schemeClr val="accent1"/>
                </a:solidFill>
              </a:rPr>
              <a:t>?</a:t>
            </a:r>
            <a:endParaRPr lang="en-FI" i="1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C9D0D-C6B9-9171-B15D-CA229524FB4B}"/>
              </a:ext>
            </a:extLst>
          </p:cNvPr>
          <p:cNvSpPr txBox="1"/>
          <p:nvPr/>
        </p:nvSpPr>
        <p:spPr>
          <a:xfrm>
            <a:off x="279399" y="3643037"/>
            <a:ext cx="22013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TOIMINTA</a:t>
            </a:r>
          </a:p>
          <a:p>
            <a:r>
              <a:rPr lang="en-US" i="1" dirty="0" err="1">
                <a:solidFill>
                  <a:schemeClr val="accent1"/>
                </a:solidFill>
              </a:rPr>
              <a:t>miten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muutos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saadaan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aikaan</a:t>
            </a:r>
            <a:r>
              <a:rPr lang="en-US" i="1" dirty="0">
                <a:solidFill>
                  <a:schemeClr val="accent1"/>
                </a:solidFill>
              </a:rPr>
              <a:t>?</a:t>
            </a:r>
          </a:p>
          <a:p>
            <a:endParaRPr lang="en-US" i="1" dirty="0">
              <a:solidFill>
                <a:schemeClr val="accent1"/>
              </a:solidFill>
            </a:endParaRPr>
          </a:p>
          <a:p>
            <a:r>
              <a:rPr lang="en-US" i="1" dirty="0" err="1">
                <a:solidFill>
                  <a:schemeClr val="accent1"/>
                </a:solidFill>
              </a:rPr>
              <a:t>mitä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tehdään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käytännössä</a:t>
            </a:r>
            <a:r>
              <a:rPr lang="en-US" i="1" dirty="0">
                <a:solidFill>
                  <a:schemeClr val="accent1"/>
                </a:solidFill>
              </a:rPr>
              <a:t>?</a:t>
            </a:r>
            <a:endParaRPr lang="en-FI" i="1" dirty="0">
              <a:solidFill>
                <a:schemeClr val="accent1"/>
              </a:solidFill>
            </a:endParaRPr>
          </a:p>
          <a:p>
            <a:endParaRPr lang="en-FI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B7374-3069-F39A-7713-29DB3A61F87F}"/>
              </a:ext>
            </a:extLst>
          </p:cNvPr>
          <p:cNvSpPr txBox="1"/>
          <p:nvPr/>
        </p:nvSpPr>
        <p:spPr>
          <a:xfrm>
            <a:off x="279399" y="1397868"/>
            <a:ext cx="134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ONGELMA</a:t>
            </a:r>
            <a:endParaRPr lang="en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2870D-0E5E-E74E-E608-B595C409D854}"/>
              </a:ext>
            </a:extLst>
          </p:cNvPr>
          <p:cNvSpPr txBox="1"/>
          <p:nvPr/>
        </p:nvSpPr>
        <p:spPr>
          <a:xfrm>
            <a:off x="1955799" y="2303164"/>
            <a:ext cx="74887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Ekologisen</a:t>
            </a:r>
            <a:r>
              <a:rPr lang="en-US" sz="2000" b="1" i="1" dirty="0"/>
              <a:t> </a:t>
            </a:r>
            <a:r>
              <a:rPr lang="en-US" sz="2000" b="1" i="1" dirty="0" err="1"/>
              <a:t>kestävyyden</a:t>
            </a:r>
            <a:r>
              <a:rPr lang="en-US" sz="2000" b="1" i="1" dirty="0"/>
              <a:t> </a:t>
            </a:r>
            <a:r>
              <a:rPr lang="en-US" sz="2000" b="1" i="1" dirty="0" err="1"/>
              <a:t>parantaminen</a:t>
            </a:r>
            <a:endParaRPr lang="en-US" sz="2000" b="1" i="1" dirty="0"/>
          </a:p>
          <a:p>
            <a:r>
              <a:rPr lang="en-US" sz="2000" dirty="0" err="1"/>
              <a:t>Kylän</a:t>
            </a:r>
            <a:r>
              <a:rPr lang="en-US" sz="2000" dirty="0"/>
              <a:t> </a:t>
            </a:r>
            <a:r>
              <a:rPr lang="en-US" sz="2000" dirty="0" err="1"/>
              <a:t>yhteiskeräyspisteen</a:t>
            </a:r>
            <a:r>
              <a:rPr lang="en-US" sz="2000" dirty="0"/>
              <a:t> </a:t>
            </a:r>
            <a:r>
              <a:rPr lang="en-US" sz="2000" dirty="0" err="1"/>
              <a:t>jätemäärän</a:t>
            </a:r>
            <a:r>
              <a:rPr lang="en-US" sz="2000" dirty="0"/>
              <a:t> </a:t>
            </a:r>
            <a:r>
              <a:rPr lang="en-US" sz="2000" dirty="0" err="1"/>
              <a:t>vähentäminen</a:t>
            </a:r>
            <a:endParaRPr lang="en-US" sz="2000" dirty="0"/>
          </a:p>
          <a:p>
            <a:r>
              <a:rPr lang="en-US" sz="2000" dirty="0" err="1"/>
              <a:t>Sekajätteen</a:t>
            </a:r>
            <a:r>
              <a:rPr lang="en-US" sz="2000" dirty="0"/>
              <a:t> </a:t>
            </a:r>
            <a:r>
              <a:rPr lang="en-US" sz="2000" dirty="0" err="1"/>
              <a:t>määrän</a:t>
            </a:r>
            <a:r>
              <a:rPr lang="en-US" sz="2000" dirty="0"/>
              <a:t> </a:t>
            </a:r>
            <a:r>
              <a:rPr lang="en-US" sz="2000" dirty="0" err="1"/>
              <a:t>vähentäminen</a:t>
            </a:r>
            <a:endParaRPr lang="en-US" sz="2000" dirty="0"/>
          </a:p>
          <a:p>
            <a:r>
              <a:rPr lang="en-US" sz="2000" dirty="0" err="1"/>
              <a:t>Vähemmän</a:t>
            </a:r>
            <a:r>
              <a:rPr lang="en-US" sz="2000" dirty="0"/>
              <a:t> </a:t>
            </a:r>
            <a:r>
              <a:rPr lang="en-US" sz="2000" dirty="0" err="1"/>
              <a:t>hyödynnettävää</a:t>
            </a:r>
            <a:r>
              <a:rPr lang="en-US" sz="2000" dirty="0"/>
              <a:t> </a:t>
            </a:r>
            <a:r>
              <a:rPr lang="en-US" sz="2000" dirty="0" err="1"/>
              <a:t>materiaalia</a:t>
            </a:r>
            <a:r>
              <a:rPr lang="en-US" sz="2000" dirty="0"/>
              <a:t> </a:t>
            </a:r>
            <a:r>
              <a:rPr lang="en-US" sz="2000" dirty="0" err="1"/>
              <a:t>sekajätteessä</a:t>
            </a:r>
            <a:endParaRPr lang="en-FI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F716E3-3D8D-3D93-C178-4E81BDC02B85}"/>
              </a:ext>
            </a:extLst>
          </p:cNvPr>
          <p:cNvSpPr txBox="1"/>
          <p:nvPr/>
        </p:nvSpPr>
        <p:spPr>
          <a:xfrm>
            <a:off x="1955799" y="1378790"/>
            <a:ext cx="7488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Jätteen</a:t>
            </a:r>
            <a:r>
              <a:rPr lang="en-US" sz="2000" b="1" dirty="0"/>
              <a:t> </a:t>
            </a:r>
            <a:r>
              <a:rPr lang="en-US" sz="2000" b="1" dirty="0" err="1"/>
              <a:t>määrän</a:t>
            </a:r>
            <a:r>
              <a:rPr lang="en-US" sz="2000" b="1" dirty="0"/>
              <a:t> </a:t>
            </a:r>
            <a:r>
              <a:rPr lang="en-US" sz="2000" b="1" dirty="0" err="1"/>
              <a:t>lisääntyminen</a:t>
            </a:r>
            <a:r>
              <a:rPr lang="en-US" sz="2000" b="1" dirty="0"/>
              <a:t> </a:t>
            </a:r>
            <a:r>
              <a:rPr lang="en-US" sz="2000" b="1" dirty="0" err="1"/>
              <a:t>kylän</a:t>
            </a:r>
            <a:r>
              <a:rPr lang="en-US" sz="2000" b="1" dirty="0"/>
              <a:t> </a:t>
            </a:r>
            <a:r>
              <a:rPr lang="en-US" sz="2000" b="1" dirty="0" err="1"/>
              <a:t>yhteiskeräyspisteessä</a:t>
            </a:r>
            <a:endParaRPr lang="en-US" sz="2000" b="1" dirty="0"/>
          </a:p>
          <a:p>
            <a:r>
              <a:rPr lang="en-US" sz="2000" b="1" dirty="0"/>
              <a:t>- </a:t>
            </a:r>
            <a:r>
              <a:rPr lang="en-US" sz="2000" b="1" dirty="0" err="1"/>
              <a:t>sekajätteessä</a:t>
            </a:r>
            <a:r>
              <a:rPr lang="en-US" sz="2000" b="1" dirty="0"/>
              <a:t> </a:t>
            </a:r>
            <a:r>
              <a:rPr lang="en-US" sz="2000" b="1" dirty="0" err="1"/>
              <a:t>paljon</a:t>
            </a:r>
            <a:r>
              <a:rPr lang="en-US" sz="2000" b="1" dirty="0"/>
              <a:t> </a:t>
            </a:r>
            <a:r>
              <a:rPr lang="en-US" sz="2000" b="1" dirty="0" err="1"/>
              <a:t>sinne</a:t>
            </a:r>
            <a:r>
              <a:rPr lang="en-US" sz="2000" b="1" dirty="0"/>
              <a:t> </a:t>
            </a:r>
            <a:r>
              <a:rPr lang="en-US" sz="2000" b="1" dirty="0" err="1"/>
              <a:t>kuulumatonta</a:t>
            </a:r>
            <a:endParaRPr lang="en-FI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6A81EC-00B5-05B8-1B3D-8F1057D6D1E7}"/>
              </a:ext>
            </a:extLst>
          </p:cNvPr>
          <p:cNvSpPr txBox="1"/>
          <p:nvPr/>
        </p:nvSpPr>
        <p:spPr>
          <a:xfrm>
            <a:off x="1955799" y="3589490"/>
            <a:ext cx="8106838" cy="317009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000" b="1" dirty="0" err="1"/>
              <a:t>Tavaroiden</a:t>
            </a:r>
            <a:r>
              <a:rPr lang="en-US" sz="2000" b="1" dirty="0"/>
              <a:t> </a:t>
            </a:r>
            <a:r>
              <a:rPr lang="en-US" sz="2000" b="1" dirty="0" err="1"/>
              <a:t>elinkaaren</a:t>
            </a:r>
            <a:r>
              <a:rPr lang="en-US" sz="2000" b="1" dirty="0"/>
              <a:t> </a:t>
            </a:r>
            <a:r>
              <a:rPr lang="en-US" sz="2000" b="1" dirty="0" err="1"/>
              <a:t>pidentäminen</a:t>
            </a: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Tuunaus</a:t>
            </a:r>
            <a:r>
              <a:rPr lang="en-US" sz="2000" dirty="0"/>
              <a:t>- ja </a:t>
            </a:r>
            <a:r>
              <a:rPr lang="en-US" sz="2000" dirty="0" err="1"/>
              <a:t>korjauspajat</a:t>
            </a:r>
            <a:r>
              <a:rPr lang="en-US" sz="2000" dirty="0"/>
              <a:t> </a:t>
            </a:r>
            <a:r>
              <a:rPr lang="en-US" sz="2000" dirty="0" err="1"/>
              <a:t>kirjastossa</a:t>
            </a:r>
            <a:r>
              <a:rPr lang="en-US" sz="2000" dirty="0"/>
              <a:t> ja </a:t>
            </a:r>
            <a:r>
              <a:rPr lang="en-US" sz="2000" dirty="0" err="1"/>
              <a:t>työväenopistolla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Teemapäivät</a:t>
            </a:r>
            <a:r>
              <a:rPr lang="en-US" sz="2000" dirty="0"/>
              <a:t> + </a:t>
            </a:r>
            <a:r>
              <a:rPr lang="en-US" sz="2000" dirty="0" err="1"/>
              <a:t>tuunaus</a:t>
            </a:r>
            <a:r>
              <a:rPr lang="en-US" sz="2000" dirty="0"/>
              <a:t>- ja </a:t>
            </a:r>
            <a:r>
              <a:rPr lang="en-US" sz="2000" dirty="0" err="1"/>
              <a:t>korjauspajat</a:t>
            </a:r>
            <a:r>
              <a:rPr lang="en-US" sz="2000" dirty="0"/>
              <a:t> </a:t>
            </a:r>
            <a:r>
              <a:rPr lang="en-US" sz="2000" dirty="0" err="1"/>
              <a:t>kouluilla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Pienkoneiden</a:t>
            </a:r>
            <a:r>
              <a:rPr lang="en-US" sz="2000" dirty="0"/>
              <a:t> </a:t>
            </a:r>
            <a:r>
              <a:rPr lang="en-US" sz="2000" dirty="0" err="1"/>
              <a:t>huoltokurssit</a:t>
            </a:r>
            <a:r>
              <a:rPr lang="en-US" sz="2000" dirty="0"/>
              <a:t> (4H, </a:t>
            </a:r>
            <a:r>
              <a:rPr lang="en-US" sz="2000" dirty="0" err="1"/>
              <a:t>työväenopisto</a:t>
            </a:r>
            <a:r>
              <a:rPr lang="en-US" sz="2000" dirty="0"/>
              <a:t>)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Viestintäkampanja</a:t>
            </a: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b="1" dirty="0"/>
          </a:p>
          <a:p>
            <a:r>
              <a:rPr lang="en-US" sz="2000" b="1" dirty="0" err="1"/>
              <a:t>Kierrätyksen</a:t>
            </a:r>
            <a:r>
              <a:rPr lang="en-US" sz="2000" b="1" dirty="0"/>
              <a:t> </a:t>
            </a:r>
            <a:r>
              <a:rPr lang="en-US" sz="2000" b="1" dirty="0" err="1"/>
              <a:t>tehostaminen</a:t>
            </a:r>
            <a:endParaRPr lang="en-US" sz="2000" b="1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Hyödynnettävän</a:t>
            </a:r>
            <a:r>
              <a:rPr lang="en-US" sz="2000" dirty="0"/>
              <a:t> </a:t>
            </a:r>
            <a:r>
              <a:rPr lang="en-US" sz="2000" dirty="0" err="1"/>
              <a:t>materiaalin</a:t>
            </a:r>
            <a:r>
              <a:rPr lang="en-US" sz="2000" dirty="0"/>
              <a:t> </a:t>
            </a:r>
            <a:r>
              <a:rPr lang="en-US" sz="2000" dirty="0" err="1"/>
              <a:t>kiertävä</a:t>
            </a:r>
            <a:r>
              <a:rPr lang="en-US" sz="2000" dirty="0"/>
              <a:t> </a:t>
            </a:r>
            <a:r>
              <a:rPr lang="en-US" sz="2000" dirty="0" err="1"/>
              <a:t>keräys</a:t>
            </a:r>
            <a:r>
              <a:rPr lang="en-US" sz="2000" dirty="0"/>
              <a:t> </a:t>
            </a:r>
            <a:r>
              <a:rPr lang="en-US" sz="2000" dirty="0" err="1"/>
              <a:t>kylillä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Paikallisten</a:t>
            </a:r>
            <a:r>
              <a:rPr lang="en-US" sz="2000" dirty="0"/>
              <a:t> </a:t>
            </a:r>
            <a:r>
              <a:rPr lang="en-US" sz="2000" dirty="0" err="1"/>
              <a:t>aktivointi</a:t>
            </a:r>
            <a:r>
              <a:rPr lang="en-US" sz="2000" dirty="0"/>
              <a:t> </a:t>
            </a:r>
            <a:r>
              <a:rPr lang="en-US" sz="2000" dirty="0" err="1"/>
              <a:t>kierrätysryhmien</a:t>
            </a:r>
            <a:r>
              <a:rPr lang="en-US" sz="2000" dirty="0"/>
              <a:t>/</a:t>
            </a:r>
            <a:r>
              <a:rPr lang="en-US" sz="2000" dirty="0" err="1"/>
              <a:t>kirppisten</a:t>
            </a:r>
            <a:r>
              <a:rPr lang="en-US" sz="2000" dirty="0"/>
              <a:t> </a:t>
            </a:r>
            <a:r>
              <a:rPr lang="en-US" sz="2000" dirty="0" err="1"/>
              <a:t>käyttöön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err="1"/>
              <a:t>Viestintä</a:t>
            </a:r>
            <a:r>
              <a:rPr lang="en-US" sz="2000" dirty="0"/>
              <a:t> </a:t>
            </a:r>
            <a:r>
              <a:rPr lang="en-US" sz="2000" dirty="0" err="1"/>
              <a:t>paikallislehdessä</a:t>
            </a:r>
            <a:r>
              <a:rPr lang="en-US" sz="2000" dirty="0"/>
              <a:t>, </a:t>
            </a:r>
            <a:r>
              <a:rPr lang="en-US" sz="2000" dirty="0" err="1"/>
              <a:t>somessa</a:t>
            </a:r>
            <a:r>
              <a:rPr lang="en-US" sz="2000" dirty="0"/>
              <a:t> ja </a:t>
            </a:r>
            <a:r>
              <a:rPr lang="en-US" sz="2000" dirty="0" err="1"/>
              <a:t>paikallisissa</a:t>
            </a:r>
            <a:r>
              <a:rPr lang="en-US" sz="2000" dirty="0"/>
              <a:t> FB-</a:t>
            </a:r>
            <a:r>
              <a:rPr lang="en-US" sz="2000" dirty="0" err="1"/>
              <a:t>ryhmissä</a:t>
            </a:r>
            <a:endParaRPr lang="en-FI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CB5BB9-A003-CD5A-91A7-4CC73C7A3495}"/>
              </a:ext>
            </a:extLst>
          </p:cNvPr>
          <p:cNvSpPr txBox="1"/>
          <p:nvPr/>
        </p:nvSpPr>
        <p:spPr>
          <a:xfrm>
            <a:off x="9711267" y="1144116"/>
            <a:ext cx="134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MITTARIT</a:t>
            </a:r>
            <a:endParaRPr lang="en-FI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C1293A-9729-F6B6-1808-C2E157F19955}"/>
              </a:ext>
            </a:extLst>
          </p:cNvPr>
          <p:cNvSpPr txBox="1"/>
          <p:nvPr/>
        </p:nvSpPr>
        <p:spPr>
          <a:xfrm>
            <a:off x="9711267" y="228673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KG per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asukas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%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hyödynnettävä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C69758-1F32-A906-EDAA-BF05AD67D3B4}"/>
              </a:ext>
            </a:extLst>
          </p:cNvPr>
          <p:cNvSpPr txBox="1"/>
          <p:nvPr/>
        </p:nvSpPr>
        <p:spPr>
          <a:xfrm>
            <a:off x="9711267" y="3626603"/>
            <a:ext cx="2311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%</a:t>
            </a: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Tapahtumat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Osallistujat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Korjattu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tuunattu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kpl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/kg</a:t>
            </a:r>
          </a:p>
          <a:p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Kpl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viestintätoimi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5782D3-2C62-2816-B615-D8AB2243CE95}"/>
              </a:ext>
            </a:extLst>
          </p:cNvPr>
          <p:cNvSpPr txBox="1"/>
          <p:nvPr/>
        </p:nvSpPr>
        <p:spPr>
          <a:xfrm>
            <a:off x="279399" y="1683460"/>
            <a:ext cx="6096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chemeClr val="accent1"/>
                </a:solidFill>
              </a:rPr>
              <a:t>mikä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err="1">
                <a:solidFill>
                  <a:schemeClr val="accent1"/>
                </a:solidFill>
              </a:rPr>
              <a:t>ongelma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</a:p>
          <a:p>
            <a:r>
              <a:rPr lang="en-US" i="1" dirty="0" err="1">
                <a:solidFill>
                  <a:schemeClr val="accent1"/>
                </a:solidFill>
              </a:rPr>
              <a:t>ratkaistaan</a:t>
            </a:r>
            <a:r>
              <a:rPr lang="en-US" i="1" dirty="0">
                <a:solidFill>
                  <a:schemeClr val="accent1"/>
                </a:solidFill>
              </a:rPr>
              <a:t>?</a:t>
            </a:r>
            <a:endParaRPr lang="en-FI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00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903" y="365125"/>
            <a:ext cx="11363593" cy="1325563"/>
          </a:xfrm>
        </p:spPr>
        <p:txBody>
          <a:bodyPr>
            <a:normAutofit/>
          </a:bodyPr>
          <a:lstStyle/>
          <a:p>
            <a:r>
              <a:rPr lang="fr-CA" sz="4000" dirty="0"/>
              <a:t>VAIKUTUSKETJU – ESIMERKKI: </a:t>
            </a:r>
            <a:r>
              <a:rPr lang="fr-CA" sz="4000" i="1" dirty="0">
                <a:solidFill>
                  <a:srgbClr val="C00000"/>
                </a:solidFill>
              </a:rPr>
              <a:t>VIERASLAJIEN TORJUNTA KYLISSÄ</a:t>
            </a:r>
            <a:endParaRPr lang="en-GB" sz="4000" i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73" y="2056078"/>
            <a:ext cx="5707016" cy="3552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ticulate" panose="02000503040000020004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2214" y="2056078"/>
            <a:ext cx="6605624" cy="3552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ticulate" panose="02000503040000020004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028825" y="2239321"/>
            <a:ext cx="1741533" cy="2333625"/>
          </a:xfrm>
          <a:prstGeom prst="homePlate">
            <a:avLst/>
          </a:prstGeom>
          <a:solidFill>
            <a:srgbClr val="92D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Toiminta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19075" y="2239324"/>
            <a:ext cx="1647825" cy="2333625"/>
          </a:xfrm>
          <a:prstGeom prst="homePlate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Panokset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3876675" y="2239321"/>
            <a:ext cx="1743075" cy="2333625"/>
          </a:xfrm>
          <a:prstGeom prst="homePlate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</a:rPr>
              <a:t>Tuotokset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5924550" y="2239321"/>
            <a:ext cx="1838325" cy="2333625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Lyhyen</a:t>
            </a:r>
            <a:r>
              <a:rPr lang="en-US" sz="1600" b="1" dirty="0"/>
              <a:t> </a:t>
            </a:r>
            <a:r>
              <a:rPr lang="en-US" sz="1600" b="1" dirty="0" err="1"/>
              <a:t>aikavälin</a:t>
            </a:r>
            <a:r>
              <a:rPr lang="en-US" sz="1600" b="1" dirty="0"/>
              <a:t> </a:t>
            </a:r>
            <a:r>
              <a:rPr lang="en-US" sz="1600" b="1" dirty="0" err="1"/>
              <a:t>tulokset</a:t>
            </a:r>
            <a:endParaRPr lang="en-US" sz="1600" b="1" dirty="0"/>
          </a:p>
        </p:txBody>
      </p:sp>
      <p:sp>
        <p:nvSpPr>
          <p:cNvPr id="11" name="Pentagon 10"/>
          <p:cNvSpPr/>
          <p:nvPr/>
        </p:nvSpPr>
        <p:spPr>
          <a:xfrm>
            <a:off x="9860053" y="2239320"/>
            <a:ext cx="1771650" cy="2333625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Pitkän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aikavälin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vaikutukset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956595" y="2239320"/>
            <a:ext cx="1709519" cy="233362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Keskipitkän</a:t>
            </a:r>
            <a:r>
              <a:rPr lang="en-US" sz="1600" b="1" dirty="0"/>
              <a:t> </a:t>
            </a:r>
            <a:r>
              <a:rPr lang="en-US" sz="1600" b="1" dirty="0" err="1"/>
              <a:t>aikavälin</a:t>
            </a:r>
            <a:r>
              <a:rPr lang="en-US" sz="1600" b="1" dirty="0"/>
              <a:t> </a:t>
            </a:r>
            <a:r>
              <a:rPr lang="en-US" sz="1600" b="1" dirty="0" err="1"/>
              <a:t>tulokset</a:t>
            </a:r>
            <a:endParaRPr lang="en-US" sz="16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429EE7-0677-5FE2-6EF8-B91C29AD201F}"/>
              </a:ext>
            </a:extLst>
          </p:cNvPr>
          <p:cNvSpPr/>
          <p:nvPr/>
        </p:nvSpPr>
        <p:spPr>
          <a:xfrm>
            <a:off x="219075" y="4756189"/>
            <a:ext cx="1347258" cy="19812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75 000 </a:t>
            </a:r>
            <a:r>
              <a:rPr lang="en-US" sz="1600" dirty="0" err="1"/>
              <a:t>eur</a:t>
            </a:r>
            <a:endParaRPr lang="en-FI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C8B578-A134-8CD3-E78A-8CCC38E9AB73}"/>
              </a:ext>
            </a:extLst>
          </p:cNvPr>
          <p:cNvSpPr/>
          <p:nvPr/>
        </p:nvSpPr>
        <p:spPr>
          <a:xfrm>
            <a:off x="2043331" y="4756189"/>
            <a:ext cx="1347258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Viestintä</a:t>
            </a:r>
            <a:endParaRPr lang="en-US" sz="1600" dirty="0"/>
          </a:p>
          <a:p>
            <a:pPr algn="ctr"/>
            <a:r>
              <a:rPr lang="en-US" sz="1600" dirty="0" err="1"/>
              <a:t>Aktivointi</a:t>
            </a:r>
            <a:endParaRPr lang="en-US" sz="1600" dirty="0"/>
          </a:p>
          <a:p>
            <a:pPr algn="ctr"/>
            <a:r>
              <a:rPr lang="en-US" sz="1600" dirty="0" err="1"/>
              <a:t>Kilpailu</a:t>
            </a:r>
            <a:endParaRPr lang="en-US" sz="1600" dirty="0"/>
          </a:p>
          <a:p>
            <a:pPr algn="ctr"/>
            <a:r>
              <a:rPr lang="en-US" sz="1600" dirty="0" err="1"/>
              <a:t>Kylien</a:t>
            </a:r>
            <a:r>
              <a:rPr lang="en-US" sz="1600" dirty="0"/>
              <a:t> </a:t>
            </a:r>
            <a:r>
              <a:rPr lang="en-US" sz="1600" dirty="0" err="1"/>
              <a:t>vieras-lajitalkoot</a:t>
            </a:r>
            <a:endParaRPr lang="en-FI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79B788-FE23-748A-1B59-325B456DC65C}"/>
              </a:ext>
            </a:extLst>
          </p:cNvPr>
          <p:cNvSpPr/>
          <p:nvPr/>
        </p:nvSpPr>
        <p:spPr>
          <a:xfrm>
            <a:off x="3867016" y="4756189"/>
            <a:ext cx="1569112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Uutiskirjeet</a:t>
            </a:r>
            <a:endParaRPr lang="en-US" sz="1600" dirty="0"/>
          </a:p>
          <a:p>
            <a:pPr algn="ctr"/>
            <a:r>
              <a:rPr lang="en-US" sz="1600" dirty="0" err="1"/>
              <a:t>Videot</a:t>
            </a:r>
            <a:endParaRPr lang="en-US" sz="1600" dirty="0"/>
          </a:p>
          <a:p>
            <a:pPr algn="ctr"/>
            <a:r>
              <a:rPr lang="en-US" sz="1600" dirty="0" err="1"/>
              <a:t>Artikkelit</a:t>
            </a:r>
            <a:endParaRPr lang="en-US" sz="1600" dirty="0"/>
          </a:p>
          <a:p>
            <a:pPr algn="ctr"/>
            <a:r>
              <a:rPr lang="en-US" sz="1600" dirty="0" err="1"/>
              <a:t>Tilaisuudet</a:t>
            </a:r>
            <a:endParaRPr lang="en-US" sz="1600" dirty="0"/>
          </a:p>
          <a:p>
            <a:pPr algn="ctr"/>
            <a:r>
              <a:rPr lang="en-US" sz="1600" dirty="0" err="1"/>
              <a:t>Osallistuvat</a:t>
            </a:r>
            <a:r>
              <a:rPr lang="en-US" sz="1600" dirty="0"/>
              <a:t> </a:t>
            </a:r>
            <a:r>
              <a:rPr lang="en-US" sz="1600" dirty="0" err="1"/>
              <a:t>kylät</a:t>
            </a:r>
            <a:endParaRPr lang="en-US" sz="1600" dirty="0"/>
          </a:p>
          <a:p>
            <a:pPr algn="ctr"/>
            <a:r>
              <a:rPr lang="en-US" sz="1600" dirty="0" err="1"/>
              <a:t>Osallistujat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877C1D-1414-32E7-7CA1-742C340FF1CC}"/>
              </a:ext>
            </a:extLst>
          </p:cNvPr>
          <p:cNvSpPr/>
          <p:nvPr/>
        </p:nvSpPr>
        <p:spPr>
          <a:xfrm>
            <a:off x="5924550" y="4756189"/>
            <a:ext cx="1569111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Vieraslaji-tietoisuuden</a:t>
            </a:r>
            <a:r>
              <a:rPr lang="en-US" sz="1600" dirty="0"/>
              <a:t> </a:t>
            </a:r>
            <a:r>
              <a:rPr lang="en-US" sz="1600" dirty="0" err="1"/>
              <a:t>lisääntyminen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 err="1"/>
              <a:t>Kitketyt</a:t>
            </a:r>
            <a:r>
              <a:rPr lang="en-US" sz="1600" dirty="0"/>
              <a:t> </a:t>
            </a:r>
            <a:r>
              <a:rPr lang="en-US" sz="1600" dirty="0" err="1"/>
              <a:t>vieraslajikasvit</a:t>
            </a:r>
            <a:r>
              <a:rPr lang="en-US" sz="1600" dirty="0"/>
              <a:t> </a:t>
            </a:r>
            <a:r>
              <a:rPr lang="en-US" sz="1600" dirty="0" err="1"/>
              <a:t>kylissä</a:t>
            </a:r>
            <a:endParaRPr 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C28460-FB39-8169-F8E8-5EBC9A767DB2}"/>
              </a:ext>
            </a:extLst>
          </p:cNvPr>
          <p:cNvSpPr/>
          <p:nvPr/>
        </p:nvSpPr>
        <p:spPr>
          <a:xfrm>
            <a:off x="7956595" y="4756187"/>
            <a:ext cx="1569111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Vieraslajien</a:t>
            </a:r>
            <a:r>
              <a:rPr lang="en-US" sz="1600" dirty="0"/>
              <a:t> </a:t>
            </a:r>
            <a:r>
              <a:rPr lang="en-US" sz="1600" dirty="0" err="1"/>
              <a:t>leviämisen</a:t>
            </a:r>
            <a:r>
              <a:rPr lang="en-US" sz="1600" dirty="0"/>
              <a:t> </a:t>
            </a:r>
            <a:r>
              <a:rPr lang="en-US" sz="1600" dirty="0" err="1"/>
              <a:t>vähentyminen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 err="1"/>
              <a:t>Kylämaiseman</a:t>
            </a:r>
            <a:r>
              <a:rPr lang="en-US" sz="1600" dirty="0"/>
              <a:t> </a:t>
            </a:r>
            <a:r>
              <a:rPr lang="en-US" sz="1600" dirty="0" err="1"/>
              <a:t>parantuminen</a:t>
            </a:r>
            <a:endParaRPr lang="en-FI" sz="16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BC9C47-C128-E575-2EA6-DCA1BA61F1C5}"/>
              </a:ext>
            </a:extLst>
          </p:cNvPr>
          <p:cNvSpPr/>
          <p:nvPr/>
        </p:nvSpPr>
        <p:spPr>
          <a:xfrm>
            <a:off x="9860053" y="4756187"/>
            <a:ext cx="1629214" cy="198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Biodiversiteetin</a:t>
            </a:r>
            <a:r>
              <a:rPr lang="en-US" sz="1600" dirty="0"/>
              <a:t> </a:t>
            </a:r>
            <a:r>
              <a:rPr lang="en-US" sz="1600" dirty="0" err="1"/>
              <a:t>parantuminen</a:t>
            </a:r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r>
              <a:rPr lang="en-US" sz="1600" dirty="0" err="1"/>
              <a:t>Viihtyvyyden</a:t>
            </a:r>
            <a:r>
              <a:rPr lang="en-US" sz="1600" dirty="0"/>
              <a:t> </a:t>
            </a:r>
            <a:r>
              <a:rPr lang="en-US" sz="1600" dirty="0" err="1"/>
              <a:t>parantuminen</a:t>
            </a:r>
            <a:endParaRPr lang="en-FI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03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ema">
  <a:themeElements>
    <a:clrScheme name="Mukautettu 3">
      <a:dk1>
        <a:sysClr val="windowText" lastClr="000000"/>
      </a:dk1>
      <a:lt1>
        <a:sysClr val="window" lastClr="FFFFFF"/>
      </a:lt1>
      <a:dk2>
        <a:srgbClr val="414042"/>
      </a:dk2>
      <a:lt2>
        <a:srgbClr val="E7E6E6"/>
      </a:lt2>
      <a:accent1>
        <a:srgbClr val="FF7F00"/>
      </a:accent1>
      <a:accent2>
        <a:srgbClr val="E20000"/>
      </a:accent2>
      <a:accent3>
        <a:srgbClr val="FFD400"/>
      </a:accent3>
      <a:accent4>
        <a:srgbClr val="FEE599"/>
      </a:accent4>
      <a:accent5>
        <a:srgbClr val="F4B183"/>
      </a:accent5>
      <a:accent6>
        <a:srgbClr val="C55A11"/>
      </a:accent6>
      <a:hlink>
        <a:srgbClr val="FFF2CC"/>
      </a:hlink>
      <a:folHlink>
        <a:srgbClr val="FF0000"/>
      </a:folHlink>
    </a:clrScheme>
    <a:fontScheme name="Mukautettu 3">
      <a:majorFont>
        <a:latin typeface="Montserrat Extra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5249</TotalTime>
  <Words>762</Words>
  <Application>Microsoft Office PowerPoint</Application>
  <PresentationFormat>Widescreen</PresentationFormat>
  <Paragraphs>193</Paragraphs>
  <Slides>15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Articulate</vt:lpstr>
      <vt:lpstr>Montserrat ExtraBold</vt:lpstr>
      <vt:lpstr>Roboto</vt:lpstr>
      <vt:lpstr>Segoe UI</vt:lpstr>
      <vt:lpstr>Wingdings</vt:lpstr>
      <vt:lpstr>Office-teema</vt:lpstr>
      <vt:lpstr>kestävyystoimien vaikuttavuus – suunnittelusta viestintään</vt:lpstr>
      <vt:lpstr>MITÄ VAIKUTTAVUUS ON?</vt:lpstr>
      <vt:lpstr>MIKSI VAIKUTTAVUUS ON TÄRKEÄÄ?</vt:lpstr>
      <vt:lpstr>VAIKUTTAVUUDEN SUUNNITTELU</vt:lpstr>
      <vt:lpstr>TARPEEN TUNNISTAMINEN</vt:lpstr>
      <vt:lpstr>TAVOITTEIDEN MÄÄRITTELY</vt:lpstr>
      <vt:lpstr>TOIMIEN SUUNNITTELU</vt:lpstr>
      <vt:lpstr>esimerkki</vt:lpstr>
      <vt:lpstr>VAIKUTUSKETJU – ESIMERKKI: VIERASLAJIEN TORJUNTA KYLISSÄ</vt:lpstr>
      <vt:lpstr>SEURANTA JA ARVIOINTI</vt:lpstr>
      <vt:lpstr>VAIKUTTAVUUSVIESTINTÄ</vt:lpstr>
      <vt:lpstr>VAIKUTTAVUUSVIESTINTÄ</vt:lpstr>
      <vt:lpstr>VAIKUTTAVUUSVIESTINNÄN VAIHEET</vt:lpstr>
      <vt:lpstr>MUISTETTAVAA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 DOLOR SIT AMET</dc:title>
  <dc:creator>Mari Salonen</dc:creator>
  <cp:lastModifiedBy>Tiina Saaresranta</cp:lastModifiedBy>
  <cp:revision>6</cp:revision>
  <cp:lastPrinted>2023-10-23T06:54:21Z</cp:lastPrinted>
  <dcterms:created xsi:type="dcterms:W3CDTF">2023-03-31T07:51:23Z</dcterms:created>
  <dcterms:modified xsi:type="dcterms:W3CDTF">2025-11-21T07:31:47Z</dcterms:modified>
</cp:coreProperties>
</file>